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wmf" ContentType="image/x-wmf"/>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Layouts/slideLayout6.xml" ContentType="application/vnd.openxmlformats-officedocument.presentationml.slideLayout+xml"/>
  <Override PartName="/ppt/notesSlides/notesSlide26.xml" ContentType="application/vnd.openxmlformats-officedocument.presentationml.notesSlide+xml"/>
  <Override PartName="/ppt/notesSlides/notesSlide18.xml" ContentType="application/vnd.openxmlformats-officedocument.presentationml.notesSlide+xml"/>
  <Override PartName="/ppt/notesSlides/notesSlide30.xml" ContentType="application/vnd.openxmlformats-officedocument.presentationml.notesSlide+xml"/>
  <Override PartName="/ppt/notesSlides/notesSlide19.xml" ContentType="application/vnd.openxmlformats-officedocument.presentationml.notesSlide+xml"/>
  <Override PartName="/ppt/notesSlides/notesSlide27.xml" ContentType="application/vnd.openxmlformats-officedocument.presentationml.notesSlide+xml"/>
  <Override PartName="/ppt/notesSlides/notesSlide20.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notesSlides/notesSlide40.xml" ContentType="application/vnd.openxmlformats-officedocument.presentationml.notes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21.xml" ContentType="application/vnd.openxmlformats-officedocument.presentationml.notesSlide+xml"/>
  <Override PartName="/ppt/notesSlides/notesSlide8.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2.xml" ContentType="application/vnd.openxmlformats-officedocument.presentationml.notesSlide+xml"/>
  <Override PartName="/ppt/notesSlides/notesSlide10.xml" ContentType="application/vnd.openxmlformats-officedocument.presentationml.notesSlide+xml"/>
  <Override PartName="/ppt/notesSlides/notesSlide28.xml" ContentType="application/vnd.openxmlformats-officedocument.presentationml.notesSlide+xml"/>
  <Override PartName="/ppt/notesSlides/notesSlide11.xml" ContentType="application/vnd.openxmlformats-officedocument.presentationml.notesSlide+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1.xml" ContentType="application/vnd.openxmlformats-officedocument.presentationml.notesSlide+xml"/>
  <Override PartName="/ppt/notesSlides/notesSlide13.xml" ContentType="application/vnd.openxmlformats-officedocument.presentationml.notesSlide+xml"/>
  <Override PartName="/ppt/notesSlides/notesSlide24.xml" ContentType="application/vnd.openxmlformats-officedocument.presentationml.notesSlide+xml"/>
  <Override PartName="/ppt/notesSlides/notesSlide14.xml" ContentType="application/vnd.openxmlformats-officedocument.presentationml.notesSlide+xml"/>
  <Override PartName="/ppt/notesSlides/notesSlide29.xml" ContentType="application/vnd.openxmlformats-officedocument.presentationml.notesSlide+xml"/>
  <Override PartName="/ppt/notesSlides/notesSlide15.xml" ContentType="application/vnd.openxmlformats-officedocument.presentationml.notesSlide+xml"/>
  <Override PartName="/ppt/notesSlides/notesSlide25.xml" ContentType="application/vnd.openxmlformats-officedocument.presentationml.notesSlide+xml"/>
  <Override PartName="/ppt/notesSlides/notesSlide16.xml" ContentType="application/vnd.openxmlformats-officedocument.presentationml.notesSlide+xml"/>
  <Override PartName="/ppt/notesSlides/notesSlide37.xml" ContentType="application/vnd.openxmlformats-officedocument.presentationml.notesSlide+xml"/>
  <Override PartName="/ppt/notesSlides/notesSlide1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33.xml" ContentType="application/vnd.openxmlformats-officedocument.presentationml.tags+xml"/>
  <Override PartName="/customXml/itemProps3.xml" ContentType="application/vnd.openxmlformats-officedocument.customXmlProperties+xml"/>
  <Override PartName="/ppt/tags/tag34.xml" ContentType="application/vnd.openxmlformats-officedocument.presentationml.tags+xml"/>
  <Override PartName="/customXml/itemProps4.xml" ContentType="application/vnd.openxmlformats-officedocument.customXmlProperties+xml"/>
  <Override PartName="/ppt/tags/tag1.xml" ContentType="application/vnd.openxmlformats-officedocument.presentationml.tags+xml"/>
  <Override PartName="/ppt/tags/tag35.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36.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37.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38.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39.xml" ContentType="application/vnd.openxmlformats-officedocument.presentationml.tags+xml"/>
  <Override PartName="/ppt/tags/tag12.xml" ContentType="application/vnd.openxmlformats-officedocument.presentationml.tags+xml"/>
  <Override PartName="/ppt/tags/tag26.xml" ContentType="application/vnd.openxmlformats-officedocument.presentationml.tags+xml"/>
  <Override PartName="/ppt/tags/tag40.xml" ContentType="application/vnd.openxmlformats-officedocument.presentationml.tags+xml"/>
  <Override PartName="/ppt/tags/tag13.xml" ContentType="application/vnd.openxmlformats-officedocument.presentationml.tags+xml"/>
  <Override PartName="/ppt/tags/tag41.xml" ContentType="application/vnd.openxmlformats-officedocument.presentationml.tags+xml"/>
  <Override PartName="/ppt/tags/tag31.xml" ContentType="application/vnd.openxmlformats-officedocument.presentationml.tags+xml"/>
  <Override PartName="/ppt/tags/tag14.xml" ContentType="application/vnd.openxmlformats-officedocument.presentationml.tags+xml"/>
  <Override PartName="/ppt/tags/tag42.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2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8.xml" ContentType="application/vnd.openxmlformats-officedocument.presentationml.tags+xml"/>
  <Override PartName="/ppt/tags/tag22.xml" ContentType="application/vnd.openxmlformats-officedocument.presentationml.tags+xml"/>
  <Override PartName="/ppt/tags/tag29.xml" ContentType="application/vnd.openxmlformats-officedocument.presentationml.tags+xml"/>
  <Override PartName="/ppt/tags/tag23.xml" ContentType="application/vnd.openxmlformats-officedocument.presentationml.tags+xml"/>
  <Override PartName="/ppt/tags/tag30.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customXml/itemProps1.xml" ContentType="application/vnd.openxmlformats-officedocument.customXmlProperties+xml"/>
  <Override PartName="/ppt/tags/tag32.xml" ContentType="application/vnd.openxmlformats-officedocument.presentationml.tags+xml"/>
  <Override PartName="/customXml/itemProps2.xml" ContentType="application/vnd.openxmlformats-officedocument.customXmlProperties+xml"/>
  <Override PartName="/customXml/itemProps5.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 id="2147483660" r:id="rId6"/>
  </p:sldMasterIdLst>
  <p:notesMasterIdLst>
    <p:notesMasterId r:id="rId68"/>
  </p:notesMasterIdLst>
  <p:handoutMasterIdLst>
    <p:handoutMasterId r:id="rId69"/>
  </p:handoutMasterIdLst>
  <p:sldIdLst>
    <p:sldId id="256" r:id="rId7"/>
    <p:sldId id="266" r:id="rId8"/>
    <p:sldId id="351" r:id="rId9"/>
    <p:sldId id="352" r:id="rId10"/>
    <p:sldId id="299" r:id="rId11"/>
    <p:sldId id="297" r:id="rId12"/>
    <p:sldId id="308" r:id="rId13"/>
    <p:sldId id="309" r:id="rId14"/>
    <p:sldId id="303" r:id="rId15"/>
    <p:sldId id="304" r:id="rId16"/>
    <p:sldId id="290" r:id="rId17"/>
    <p:sldId id="273" r:id="rId18"/>
    <p:sldId id="310" r:id="rId19"/>
    <p:sldId id="302" r:id="rId20"/>
    <p:sldId id="353" r:id="rId21"/>
    <p:sldId id="259" r:id="rId22"/>
    <p:sldId id="361" r:id="rId23"/>
    <p:sldId id="269" r:id="rId24"/>
    <p:sldId id="362" r:id="rId25"/>
    <p:sldId id="363" r:id="rId26"/>
    <p:sldId id="271" r:id="rId27"/>
    <p:sldId id="298" r:id="rId28"/>
    <p:sldId id="275" r:id="rId29"/>
    <p:sldId id="263" r:id="rId30"/>
    <p:sldId id="278" r:id="rId31"/>
    <p:sldId id="364" r:id="rId32"/>
    <p:sldId id="276" r:id="rId33"/>
    <p:sldId id="279" r:id="rId34"/>
    <p:sldId id="280" r:id="rId35"/>
    <p:sldId id="285" r:id="rId36"/>
    <p:sldId id="286" r:id="rId37"/>
    <p:sldId id="287" r:id="rId38"/>
    <p:sldId id="281" r:id="rId39"/>
    <p:sldId id="288" r:id="rId40"/>
    <p:sldId id="267" r:id="rId41"/>
    <p:sldId id="289" r:id="rId42"/>
    <p:sldId id="365" r:id="rId43"/>
    <p:sldId id="366" r:id="rId44"/>
    <p:sldId id="282" r:id="rId45"/>
    <p:sldId id="294" r:id="rId46"/>
    <p:sldId id="295" r:id="rId47"/>
    <p:sldId id="296" r:id="rId48"/>
    <p:sldId id="283" r:id="rId49"/>
    <p:sldId id="291" r:id="rId50"/>
    <p:sldId id="292" r:id="rId51"/>
    <p:sldId id="293" r:id="rId52"/>
    <p:sldId id="258" r:id="rId53"/>
    <p:sldId id="270" r:id="rId54"/>
    <p:sldId id="260" r:id="rId55"/>
    <p:sldId id="262" r:id="rId56"/>
    <p:sldId id="367" r:id="rId57"/>
    <p:sldId id="265" r:id="rId58"/>
    <p:sldId id="272" r:id="rId59"/>
    <p:sldId id="300" r:id="rId60"/>
    <p:sldId id="301" r:id="rId61"/>
    <p:sldId id="368" r:id="rId62"/>
    <p:sldId id="277" r:id="rId63"/>
    <p:sldId id="358" r:id="rId64"/>
    <p:sldId id="359" r:id="rId65"/>
    <p:sldId id="360" r:id="rId66"/>
    <p:sldId id="261" r:id="rId67"/>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racen, Carla" initials="GC" lastIdx="2" clrIdx="0">
    <p:extLst>
      <p:ext uri="{19B8F6BF-5375-455C-9EA6-DF929625EA0E}">
        <p15:presenceInfo xmlns:p15="http://schemas.microsoft.com/office/powerpoint/2012/main" userId="Gracen, Carl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7865"/>
    <a:srgbClr val="6A6C69"/>
    <a:srgbClr val="9E2482"/>
    <a:srgbClr val="F26822"/>
    <a:srgbClr val="5A5B5C"/>
    <a:srgbClr val="E9840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17" autoAdjust="0"/>
    <p:restoredTop sz="95380" autoAdjust="0"/>
  </p:normalViewPr>
  <p:slideViewPr>
    <p:cSldViewPr snapToGrid="0" snapToObjects="1">
      <p:cViewPr varScale="1">
        <p:scale>
          <a:sx n="86" d="100"/>
          <a:sy n="86" d="100"/>
        </p:scale>
        <p:origin x="1590" y="78"/>
      </p:cViewPr>
      <p:guideLst>
        <p:guide orient="horz" pos="2160"/>
        <p:guide pos="2880"/>
      </p:guideLst>
    </p:cSldViewPr>
  </p:slideViewPr>
  <p:notesTextViewPr>
    <p:cViewPr>
      <p:scale>
        <a:sx n="100" d="100"/>
        <a:sy n="100" d="100"/>
      </p:scale>
      <p:origin x="0" y="0"/>
    </p:cViewPr>
  </p:notesTextViewPr>
  <p:sorterViewPr>
    <p:cViewPr>
      <p:scale>
        <a:sx n="130" d="100"/>
        <a:sy n="130" d="100"/>
      </p:scale>
      <p:origin x="0" y="0"/>
    </p:cViewPr>
  </p:sorterViewPr>
  <p:notesViewPr>
    <p:cSldViewPr snapToGrid="0" snapToObjects="1">
      <p:cViewPr varScale="1">
        <p:scale>
          <a:sx n="86" d="100"/>
          <a:sy n="86" d="100"/>
        </p:scale>
        <p:origin x="3822" y="6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tableStyles" Target="tableStyles.xml"/><Relationship Id="rId5" Type="http://schemas.openxmlformats.org/officeDocument/2006/relationships/slideMaster" Target="slideMasters/slideMaster1.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handoutMaster" Target="handoutMasters/handoutMaster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commentAuthors" Target="commentAuthors.xml"/><Relationship Id="rId75" Type="http://schemas.openxmlformats.org/officeDocument/2006/relationships/customXml" Target="../customXml/item5.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theme" Target="theme/theme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7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06" tIns="46653" rIns="93306" bIns="46653" rtlCol="0"/>
          <a:lstStyle>
            <a:lvl1pPr algn="l">
              <a:defRPr sz="1200"/>
            </a:lvl1pPr>
          </a:lstStyle>
          <a:p>
            <a:endParaRPr lang="en-US" dirty="0"/>
          </a:p>
        </p:txBody>
      </p:sp>
      <p:sp>
        <p:nvSpPr>
          <p:cNvPr id="3" name="Date Placeholder 2"/>
          <p:cNvSpPr>
            <a:spLocks noGrp="1"/>
          </p:cNvSpPr>
          <p:nvPr>
            <p:ph type="dt" sz="quarter" idx="1"/>
          </p:nvPr>
        </p:nvSpPr>
        <p:spPr>
          <a:xfrm>
            <a:off x="3978133" y="0"/>
            <a:ext cx="3043343" cy="465455"/>
          </a:xfrm>
          <a:prstGeom prst="rect">
            <a:avLst/>
          </a:prstGeom>
        </p:spPr>
        <p:txBody>
          <a:bodyPr vert="horz" lIns="93306" tIns="46653" rIns="93306" bIns="46653" rtlCol="0"/>
          <a:lstStyle>
            <a:lvl1pPr algn="r">
              <a:defRPr sz="1200"/>
            </a:lvl1pPr>
          </a:lstStyle>
          <a:p>
            <a:fld id="{2079D0A4-7D98-1C48-B9FA-6DCCA070DEA6}" type="datetimeFigureOut">
              <a:rPr lang="en-US" smtClean="0"/>
              <a:pPr/>
              <a:t>5/21/2019</a:t>
            </a:fld>
            <a:endParaRPr lang="en-US" dirty="0"/>
          </a:p>
        </p:txBody>
      </p:sp>
      <p:sp>
        <p:nvSpPr>
          <p:cNvPr id="4" name="Footer Placeholder 3"/>
          <p:cNvSpPr>
            <a:spLocks noGrp="1"/>
          </p:cNvSpPr>
          <p:nvPr>
            <p:ph type="ftr" sz="quarter" idx="2"/>
          </p:nvPr>
        </p:nvSpPr>
        <p:spPr>
          <a:xfrm>
            <a:off x="0" y="8842031"/>
            <a:ext cx="3043343" cy="465455"/>
          </a:xfrm>
          <a:prstGeom prst="rect">
            <a:avLst/>
          </a:prstGeom>
        </p:spPr>
        <p:txBody>
          <a:bodyPr vert="horz" lIns="93306" tIns="46653" rIns="93306" bIns="46653"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8133" y="8842031"/>
            <a:ext cx="3043343" cy="465455"/>
          </a:xfrm>
          <a:prstGeom prst="rect">
            <a:avLst/>
          </a:prstGeom>
        </p:spPr>
        <p:txBody>
          <a:bodyPr vert="horz" lIns="93306" tIns="46653" rIns="93306" bIns="46653" rtlCol="0" anchor="b"/>
          <a:lstStyle>
            <a:lvl1pPr algn="r">
              <a:defRPr sz="1200"/>
            </a:lvl1pPr>
          </a:lstStyle>
          <a:p>
            <a:fld id="{0A75CF02-2566-FA41-A327-CD098FDF944F}" type="slidenum">
              <a:rPr lang="en-US" smtClean="0"/>
              <a:pPr/>
              <a:t>‹#›</a:t>
            </a:fld>
            <a:endParaRPr lang="en-US" dirty="0"/>
          </a:p>
        </p:txBody>
      </p:sp>
    </p:spTree>
    <p:extLst>
      <p:ext uri="{BB962C8B-B14F-4D97-AF65-F5344CB8AC3E}">
        <p14:creationId xmlns:p14="http://schemas.microsoft.com/office/powerpoint/2010/main" val="214880672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06" tIns="46653" rIns="93306" bIns="46653" rtlCol="0"/>
          <a:lstStyle>
            <a:lvl1pPr algn="l">
              <a:defRPr sz="1200"/>
            </a:lvl1pPr>
          </a:lstStyle>
          <a:p>
            <a:endParaRPr lang="en-US" dirty="0"/>
          </a:p>
        </p:txBody>
      </p:sp>
      <p:sp>
        <p:nvSpPr>
          <p:cNvPr id="3" name="Date Placeholder 2"/>
          <p:cNvSpPr>
            <a:spLocks noGrp="1"/>
          </p:cNvSpPr>
          <p:nvPr>
            <p:ph type="dt" idx="1"/>
          </p:nvPr>
        </p:nvSpPr>
        <p:spPr>
          <a:xfrm>
            <a:off x="3978133" y="0"/>
            <a:ext cx="3043343" cy="465455"/>
          </a:xfrm>
          <a:prstGeom prst="rect">
            <a:avLst/>
          </a:prstGeom>
        </p:spPr>
        <p:txBody>
          <a:bodyPr vert="horz" lIns="93306" tIns="46653" rIns="93306" bIns="46653" rtlCol="0"/>
          <a:lstStyle>
            <a:lvl1pPr algn="r">
              <a:defRPr sz="1200"/>
            </a:lvl1pPr>
          </a:lstStyle>
          <a:p>
            <a:fld id="{A558212F-8AB0-924A-BD20-A658A2FDD92E}" type="datetimeFigureOut">
              <a:rPr lang="en-US" smtClean="0"/>
              <a:pPr/>
              <a:t>5/21/2019</a:t>
            </a:fld>
            <a:endParaRPr lang="en-US" dirty="0"/>
          </a:p>
        </p:txBody>
      </p:sp>
      <p:sp>
        <p:nvSpPr>
          <p:cNvPr id="4" name="Slide Image Placeholder 3"/>
          <p:cNvSpPr>
            <a:spLocks noGrp="1" noRot="1" noChangeAspect="1"/>
          </p:cNvSpPr>
          <p:nvPr>
            <p:ph type="sldImg" idx="2"/>
          </p:nvPr>
        </p:nvSpPr>
        <p:spPr>
          <a:xfrm>
            <a:off x="1185863" y="700088"/>
            <a:ext cx="4651375" cy="3489325"/>
          </a:xfrm>
          <a:prstGeom prst="rect">
            <a:avLst/>
          </a:prstGeom>
          <a:noFill/>
          <a:ln w="12700">
            <a:solidFill>
              <a:prstClr val="black"/>
            </a:solidFill>
          </a:ln>
        </p:spPr>
        <p:txBody>
          <a:bodyPr vert="horz" lIns="93306" tIns="46653" rIns="93306" bIns="46653" rtlCol="0" anchor="ctr"/>
          <a:lstStyle/>
          <a:p>
            <a:endParaRPr lang="en-US" dirty="0"/>
          </a:p>
        </p:txBody>
      </p:sp>
      <p:sp>
        <p:nvSpPr>
          <p:cNvPr id="5" name="Notes Placeholder 4"/>
          <p:cNvSpPr>
            <a:spLocks noGrp="1"/>
          </p:cNvSpPr>
          <p:nvPr>
            <p:ph type="body" sz="quarter" idx="3"/>
          </p:nvPr>
        </p:nvSpPr>
        <p:spPr>
          <a:xfrm>
            <a:off x="702310" y="4421824"/>
            <a:ext cx="5618480" cy="4189095"/>
          </a:xfrm>
          <a:prstGeom prst="rect">
            <a:avLst/>
          </a:prstGeom>
        </p:spPr>
        <p:txBody>
          <a:bodyPr vert="horz" lIns="93306" tIns="46653" rIns="93306" bIns="4665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1"/>
            <a:ext cx="3043343" cy="465455"/>
          </a:xfrm>
          <a:prstGeom prst="rect">
            <a:avLst/>
          </a:prstGeom>
        </p:spPr>
        <p:txBody>
          <a:bodyPr vert="horz" lIns="93306" tIns="46653" rIns="93306" bIns="4665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3" y="8842031"/>
            <a:ext cx="3043343" cy="465455"/>
          </a:xfrm>
          <a:prstGeom prst="rect">
            <a:avLst/>
          </a:prstGeom>
        </p:spPr>
        <p:txBody>
          <a:bodyPr vert="horz" lIns="93306" tIns="46653" rIns="93306" bIns="46653" rtlCol="0" anchor="b"/>
          <a:lstStyle>
            <a:lvl1pPr algn="r">
              <a:defRPr sz="1200"/>
            </a:lvl1pPr>
          </a:lstStyle>
          <a:p>
            <a:fld id="{D1EA3627-39FC-9349-8526-678BE1F5EA5C}" type="slidenum">
              <a:rPr lang="en-US" smtClean="0"/>
              <a:pPr/>
              <a:t>‹#›</a:t>
            </a:fld>
            <a:endParaRPr lang="en-US" dirty="0"/>
          </a:p>
        </p:txBody>
      </p:sp>
    </p:spTree>
    <p:extLst>
      <p:ext uri="{BB962C8B-B14F-4D97-AF65-F5344CB8AC3E}">
        <p14:creationId xmlns:p14="http://schemas.microsoft.com/office/powerpoint/2010/main" val="134487532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EA3627-39FC-9349-8526-678BE1F5EA5C}" type="slidenum">
              <a:rPr lang="en-US" smtClean="0"/>
              <a:pPr/>
              <a:t>1</a:t>
            </a:fld>
            <a:endParaRPr lang="en-US" dirty="0"/>
          </a:p>
        </p:txBody>
      </p:sp>
    </p:spTree>
    <p:extLst>
      <p:ext uri="{BB962C8B-B14F-4D97-AF65-F5344CB8AC3E}">
        <p14:creationId xmlns:p14="http://schemas.microsoft.com/office/powerpoint/2010/main" val="37679144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EA3627-39FC-9349-8526-678BE1F5EA5C}" type="slidenum">
              <a:rPr lang="en-US" smtClean="0"/>
              <a:pPr/>
              <a:t>18</a:t>
            </a:fld>
            <a:endParaRPr lang="en-US" dirty="0"/>
          </a:p>
        </p:txBody>
      </p:sp>
    </p:spTree>
    <p:extLst>
      <p:ext uri="{BB962C8B-B14F-4D97-AF65-F5344CB8AC3E}">
        <p14:creationId xmlns:p14="http://schemas.microsoft.com/office/powerpoint/2010/main" val="29491743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EA3627-39FC-9349-8526-678BE1F5EA5C}" type="slidenum">
              <a:rPr lang="en-US" smtClean="0"/>
              <a:pPr/>
              <a:t>19</a:t>
            </a:fld>
            <a:endParaRPr lang="en-US" dirty="0"/>
          </a:p>
        </p:txBody>
      </p:sp>
    </p:spTree>
    <p:extLst>
      <p:ext uri="{BB962C8B-B14F-4D97-AF65-F5344CB8AC3E}">
        <p14:creationId xmlns:p14="http://schemas.microsoft.com/office/powerpoint/2010/main" val="17283614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EA3627-39FC-9349-8526-678BE1F5EA5C}"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26939742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EA3627-39FC-9349-8526-678BE1F5EA5C}" type="slidenum">
              <a:rPr lang="en-US" smtClean="0"/>
              <a:pPr/>
              <a:t>21</a:t>
            </a:fld>
            <a:endParaRPr lang="en-US" dirty="0"/>
          </a:p>
        </p:txBody>
      </p:sp>
    </p:spTree>
    <p:extLst>
      <p:ext uri="{BB962C8B-B14F-4D97-AF65-F5344CB8AC3E}">
        <p14:creationId xmlns:p14="http://schemas.microsoft.com/office/powerpoint/2010/main" val="3503162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EA3627-39FC-9349-8526-678BE1F5EA5C}" type="slidenum">
              <a:rPr lang="en-US" smtClean="0"/>
              <a:pPr/>
              <a:t>22</a:t>
            </a:fld>
            <a:endParaRPr lang="en-US" dirty="0"/>
          </a:p>
        </p:txBody>
      </p:sp>
    </p:spTree>
    <p:extLst>
      <p:ext uri="{BB962C8B-B14F-4D97-AF65-F5344CB8AC3E}">
        <p14:creationId xmlns:p14="http://schemas.microsoft.com/office/powerpoint/2010/main" val="11538144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EA3627-39FC-9349-8526-678BE1F5EA5C}" type="slidenum">
              <a:rPr lang="en-US" smtClean="0"/>
              <a:pPr/>
              <a:t>23</a:t>
            </a:fld>
            <a:endParaRPr lang="en-US" dirty="0"/>
          </a:p>
        </p:txBody>
      </p:sp>
    </p:spTree>
    <p:extLst>
      <p:ext uri="{BB962C8B-B14F-4D97-AF65-F5344CB8AC3E}">
        <p14:creationId xmlns:p14="http://schemas.microsoft.com/office/powerpoint/2010/main" val="11538144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EA3627-39FC-9349-8526-678BE1F5EA5C}" type="slidenum">
              <a:rPr lang="en-US" smtClean="0"/>
              <a:pPr/>
              <a:t>24</a:t>
            </a:fld>
            <a:endParaRPr lang="en-US" dirty="0"/>
          </a:p>
        </p:txBody>
      </p:sp>
    </p:spTree>
    <p:extLst>
      <p:ext uri="{BB962C8B-B14F-4D97-AF65-F5344CB8AC3E}">
        <p14:creationId xmlns:p14="http://schemas.microsoft.com/office/powerpoint/2010/main" val="13999694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EA3627-39FC-9349-8526-678BE1F5EA5C}" type="slidenum">
              <a:rPr lang="en-US" smtClean="0"/>
              <a:pPr/>
              <a:t>25</a:t>
            </a:fld>
            <a:endParaRPr lang="en-US" dirty="0"/>
          </a:p>
        </p:txBody>
      </p:sp>
    </p:spTree>
    <p:extLst>
      <p:ext uri="{BB962C8B-B14F-4D97-AF65-F5344CB8AC3E}">
        <p14:creationId xmlns:p14="http://schemas.microsoft.com/office/powerpoint/2010/main" val="441418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EA3627-39FC-9349-8526-678BE1F5EA5C}" type="slidenum">
              <a:rPr lang="en-US" smtClean="0"/>
              <a:pPr/>
              <a:t>26</a:t>
            </a:fld>
            <a:endParaRPr lang="en-US" dirty="0"/>
          </a:p>
        </p:txBody>
      </p:sp>
    </p:spTree>
    <p:extLst>
      <p:ext uri="{BB962C8B-B14F-4D97-AF65-F5344CB8AC3E}">
        <p14:creationId xmlns:p14="http://schemas.microsoft.com/office/powerpoint/2010/main" val="18953739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EA3627-39FC-9349-8526-678BE1F5EA5C}" type="slidenum">
              <a:rPr lang="en-US" smtClean="0"/>
              <a:pPr/>
              <a:t>27</a:t>
            </a:fld>
            <a:endParaRPr lang="en-US" dirty="0"/>
          </a:p>
        </p:txBody>
      </p:sp>
    </p:spTree>
    <p:extLst>
      <p:ext uri="{BB962C8B-B14F-4D97-AF65-F5344CB8AC3E}">
        <p14:creationId xmlns:p14="http://schemas.microsoft.com/office/powerpoint/2010/main" val="549876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EA3627-39FC-9349-8526-678BE1F5EA5C}" type="slidenum">
              <a:rPr lang="en-US" smtClean="0"/>
              <a:pPr/>
              <a:t>2</a:t>
            </a:fld>
            <a:endParaRPr lang="en-US" dirty="0"/>
          </a:p>
        </p:txBody>
      </p:sp>
    </p:spTree>
    <p:extLst>
      <p:ext uri="{BB962C8B-B14F-4D97-AF65-F5344CB8AC3E}">
        <p14:creationId xmlns:p14="http://schemas.microsoft.com/office/powerpoint/2010/main" val="24656244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EA3627-39FC-9349-8526-678BE1F5EA5C}" type="slidenum">
              <a:rPr lang="en-US" smtClean="0"/>
              <a:pPr/>
              <a:t>28</a:t>
            </a:fld>
            <a:endParaRPr lang="en-US" dirty="0"/>
          </a:p>
        </p:txBody>
      </p:sp>
    </p:spTree>
    <p:extLst>
      <p:ext uri="{BB962C8B-B14F-4D97-AF65-F5344CB8AC3E}">
        <p14:creationId xmlns:p14="http://schemas.microsoft.com/office/powerpoint/2010/main" val="31233151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EA3627-39FC-9349-8526-678BE1F5EA5C}" type="slidenum">
              <a:rPr lang="en-US" smtClean="0"/>
              <a:pPr/>
              <a:t>29</a:t>
            </a:fld>
            <a:endParaRPr lang="en-US" dirty="0"/>
          </a:p>
        </p:txBody>
      </p:sp>
    </p:spTree>
    <p:extLst>
      <p:ext uri="{BB962C8B-B14F-4D97-AF65-F5344CB8AC3E}">
        <p14:creationId xmlns:p14="http://schemas.microsoft.com/office/powerpoint/2010/main" val="31516072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EA3627-39FC-9349-8526-678BE1F5EA5C}" type="slidenum">
              <a:rPr lang="en-US" smtClean="0"/>
              <a:pPr/>
              <a:t>30</a:t>
            </a:fld>
            <a:endParaRPr lang="en-US" dirty="0"/>
          </a:p>
        </p:txBody>
      </p:sp>
    </p:spTree>
    <p:extLst>
      <p:ext uri="{BB962C8B-B14F-4D97-AF65-F5344CB8AC3E}">
        <p14:creationId xmlns:p14="http://schemas.microsoft.com/office/powerpoint/2010/main" val="31516072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EA3627-39FC-9349-8526-678BE1F5EA5C}" type="slidenum">
              <a:rPr lang="en-US" smtClean="0"/>
              <a:pPr/>
              <a:t>31</a:t>
            </a:fld>
            <a:endParaRPr lang="en-US" dirty="0"/>
          </a:p>
        </p:txBody>
      </p:sp>
    </p:spTree>
    <p:extLst>
      <p:ext uri="{BB962C8B-B14F-4D97-AF65-F5344CB8AC3E}">
        <p14:creationId xmlns:p14="http://schemas.microsoft.com/office/powerpoint/2010/main" val="31516072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EA3627-39FC-9349-8526-678BE1F5EA5C}" type="slidenum">
              <a:rPr lang="en-US" smtClean="0"/>
              <a:pPr/>
              <a:t>32</a:t>
            </a:fld>
            <a:endParaRPr lang="en-US" dirty="0"/>
          </a:p>
        </p:txBody>
      </p:sp>
    </p:spTree>
    <p:extLst>
      <p:ext uri="{BB962C8B-B14F-4D97-AF65-F5344CB8AC3E}">
        <p14:creationId xmlns:p14="http://schemas.microsoft.com/office/powerpoint/2010/main" val="31516072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EA3627-39FC-9349-8526-678BE1F5EA5C}" type="slidenum">
              <a:rPr lang="en-US" smtClean="0"/>
              <a:pPr/>
              <a:t>33</a:t>
            </a:fld>
            <a:endParaRPr lang="en-US" dirty="0"/>
          </a:p>
        </p:txBody>
      </p:sp>
    </p:spTree>
    <p:extLst>
      <p:ext uri="{BB962C8B-B14F-4D97-AF65-F5344CB8AC3E}">
        <p14:creationId xmlns:p14="http://schemas.microsoft.com/office/powerpoint/2010/main" val="10338415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EA3627-39FC-9349-8526-678BE1F5EA5C}" type="slidenum">
              <a:rPr lang="en-US" smtClean="0"/>
              <a:pPr/>
              <a:t>34</a:t>
            </a:fld>
            <a:endParaRPr lang="en-US" dirty="0"/>
          </a:p>
        </p:txBody>
      </p:sp>
    </p:spTree>
    <p:extLst>
      <p:ext uri="{BB962C8B-B14F-4D97-AF65-F5344CB8AC3E}">
        <p14:creationId xmlns:p14="http://schemas.microsoft.com/office/powerpoint/2010/main" val="10338415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EA3627-39FC-9349-8526-678BE1F5EA5C}" type="slidenum">
              <a:rPr lang="en-US" smtClean="0"/>
              <a:pPr/>
              <a:t>35</a:t>
            </a:fld>
            <a:endParaRPr lang="en-US" dirty="0"/>
          </a:p>
        </p:txBody>
      </p:sp>
    </p:spTree>
    <p:extLst>
      <p:ext uri="{BB962C8B-B14F-4D97-AF65-F5344CB8AC3E}">
        <p14:creationId xmlns:p14="http://schemas.microsoft.com/office/powerpoint/2010/main" val="33906719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EA3627-39FC-9349-8526-678BE1F5EA5C}" type="slidenum">
              <a:rPr lang="en-US" smtClean="0"/>
              <a:pPr/>
              <a:t>36</a:t>
            </a:fld>
            <a:endParaRPr lang="en-US" dirty="0"/>
          </a:p>
        </p:txBody>
      </p:sp>
    </p:spTree>
    <p:extLst>
      <p:ext uri="{BB962C8B-B14F-4D97-AF65-F5344CB8AC3E}">
        <p14:creationId xmlns:p14="http://schemas.microsoft.com/office/powerpoint/2010/main" val="10338415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EA3627-39FC-9349-8526-678BE1F5EA5C}" type="slidenum">
              <a:rPr lang="en-US" smtClean="0"/>
              <a:pPr/>
              <a:t>37</a:t>
            </a:fld>
            <a:endParaRPr lang="en-US" dirty="0"/>
          </a:p>
        </p:txBody>
      </p:sp>
    </p:spTree>
    <p:extLst>
      <p:ext uri="{BB962C8B-B14F-4D97-AF65-F5344CB8AC3E}">
        <p14:creationId xmlns:p14="http://schemas.microsoft.com/office/powerpoint/2010/main" val="1033841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EA3627-39FC-9349-8526-678BE1F5EA5C}" type="slidenum">
              <a:rPr lang="en-US" smtClean="0"/>
              <a:pPr/>
              <a:t>3</a:t>
            </a:fld>
            <a:endParaRPr lang="en-US" dirty="0"/>
          </a:p>
        </p:txBody>
      </p:sp>
    </p:spTree>
    <p:extLst>
      <p:ext uri="{BB962C8B-B14F-4D97-AF65-F5344CB8AC3E}">
        <p14:creationId xmlns:p14="http://schemas.microsoft.com/office/powerpoint/2010/main" val="33518849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EA3627-39FC-9349-8526-678BE1F5EA5C}" type="slidenum">
              <a:rPr lang="en-US" smtClean="0">
                <a:solidFill>
                  <a:prstClr val="black"/>
                </a:solidFill>
              </a:rPr>
              <a:pPr/>
              <a:t>38</a:t>
            </a:fld>
            <a:endParaRPr lang="en-US" dirty="0">
              <a:solidFill>
                <a:prstClr val="black"/>
              </a:solidFill>
            </a:endParaRPr>
          </a:p>
        </p:txBody>
      </p:sp>
    </p:spTree>
    <p:extLst>
      <p:ext uri="{BB962C8B-B14F-4D97-AF65-F5344CB8AC3E}">
        <p14:creationId xmlns:p14="http://schemas.microsoft.com/office/powerpoint/2010/main" val="31233151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EA3627-39FC-9349-8526-678BE1F5EA5C}" type="slidenum">
              <a:rPr lang="en-US" smtClean="0"/>
              <a:pPr/>
              <a:t>39</a:t>
            </a:fld>
            <a:endParaRPr lang="en-US" dirty="0"/>
          </a:p>
        </p:txBody>
      </p:sp>
    </p:spTree>
    <p:extLst>
      <p:ext uri="{BB962C8B-B14F-4D97-AF65-F5344CB8AC3E}">
        <p14:creationId xmlns:p14="http://schemas.microsoft.com/office/powerpoint/2010/main" val="33309685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EA3627-39FC-9349-8526-678BE1F5EA5C}" type="slidenum">
              <a:rPr lang="en-US" smtClean="0"/>
              <a:pPr/>
              <a:t>40</a:t>
            </a:fld>
            <a:endParaRPr lang="en-US" dirty="0"/>
          </a:p>
        </p:txBody>
      </p:sp>
    </p:spTree>
    <p:extLst>
      <p:ext uri="{BB962C8B-B14F-4D97-AF65-F5344CB8AC3E}">
        <p14:creationId xmlns:p14="http://schemas.microsoft.com/office/powerpoint/2010/main" val="33309685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EA3627-39FC-9349-8526-678BE1F5EA5C}" type="slidenum">
              <a:rPr lang="en-US" smtClean="0"/>
              <a:pPr/>
              <a:t>41</a:t>
            </a:fld>
            <a:endParaRPr lang="en-US" dirty="0"/>
          </a:p>
        </p:txBody>
      </p:sp>
    </p:spTree>
    <p:extLst>
      <p:ext uri="{BB962C8B-B14F-4D97-AF65-F5344CB8AC3E}">
        <p14:creationId xmlns:p14="http://schemas.microsoft.com/office/powerpoint/2010/main" val="33309685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EA3627-39FC-9349-8526-678BE1F5EA5C}" type="slidenum">
              <a:rPr lang="en-US" smtClean="0"/>
              <a:pPr/>
              <a:t>42</a:t>
            </a:fld>
            <a:endParaRPr lang="en-US" dirty="0"/>
          </a:p>
        </p:txBody>
      </p:sp>
    </p:spTree>
    <p:extLst>
      <p:ext uri="{BB962C8B-B14F-4D97-AF65-F5344CB8AC3E}">
        <p14:creationId xmlns:p14="http://schemas.microsoft.com/office/powerpoint/2010/main" val="33309685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EA3627-39FC-9349-8526-678BE1F5EA5C}" type="slidenum">
              <a:rPr lang="en-US" smtClean="0"/>
              <a:pPr/>
              <a:t>43</a:t>
            </a:fld>
            <a:endParaRPr lang="en-US" dirty="0"/>
          </a:p>
        </p:txBody>
      </p:sp>
    </p:spTree>
    <p:extLst>
      <p:ext uri="{BB962C8B-B14F-4D97-AF65-F5344CB8AC3E}">
        <p14:creationId xmlns:p14="http://schemas.microsoft.com/office/powerpoint/2010/main" val="33739208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EA3627-39FC-9349-8526-678BE1F5EA5C}" type="slidenum">
              <a:rPr lang="en-US" smtClean="0"/>
              <a:pPr/>
              <a:t>44</a:t>
            </a:fld>
            <a:endParaRPr lang="en-US" dirty="0"/>
          </a:p>
        </p:txBody>
      </p:sp>
    </p:spTree>
    <p:extLst>
      <p:ext uri="{BB962C8B-B14F-4D97-AF65-F5344CB8AC3E}">
        <p14:creationId xmlns:p14="http://schemas.microsoft.com/office/powerpoint/2010/main" val="33739208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EA3627-39FC-9349-8526-678BE1F5EA5C}" type="slidenum">
              <a:rPr lang="en-US" smtClean="0"/>
              <a:pPr/>
              <a:t>45</a:t>
            </a:fld>
            <a:endParaRPr lang="en-US" dirty="0"/>
          </a:p>
        </p:txBody>
      </p:sp>
    </p:spTree>
    <p:extLst>
      <p:ext uri="{BB962C8B-B14F-4D97-AF65-F5344CB8AC3E}">
        <p14:creationId xmlns:p14="http://schemas.microsoft.com/office/powerpoint/2010/main" val="33739208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EA3627-39FC-9349-8526-678BE1F5EA5C}" type="slidenum">
              <a:rPr lang="en-US" smtClean="0"/>
              <a:pPr/>
              <a:t>46</a:t>
            </a:fld>
            <a:endParaRPr lang="en-US" dirty="0"/>
          </a:p>
        </p:txBody>
      </p:sp>
    </p:spTree>
    <p:extLst>
      <p:ext uri="{BB962C8B-B14F-4D97-AF65-F5344CB8AC3E}">
        <p14:creationId xmlns:p14="http://schemas.microsoft.com/office/powerpoint/2010/main" val="33739208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EA3627-39FC-9349-8526-678BE1F5EA5C}" type="slidenum">
              <a:rPr lang="en-US" smtClean="0"/>
              <a:pPr/>
              <a:t>47</a:t>
            </a:fld>
            <a:endParaRPr lang="en-US" dirty="0"/>
          </a:p>
        </p:txBody>
      </p:sp>
    </p:spTree>
    <p:extLst>
      <p:ext uri="{BB962C8B-B14F-4D97-AF65-F5344CB8AC3E}">
        <p14:creationId xmlns:p14="http://schemas.microsoft.com/office/powerpoint/2010/main" val="28500834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EA3627-39FC-9349-8526-678BE1F5EA5C}" type="slidenum">
              <a:rPr lang="en-US" smtClean="0"/>
              <a:pPr/>
              <a:t>4</a:t>
            </a:fld>
            <a:endParaRPr lang="en-US" dirty="0"/>
          </a:p>
        </p:txBody>
      </p:sp>
    </p:spTree>
    <p:extLst>
      <p:ext uri="{BB962C8B-B14F-4D97-AF65-F5344CB8AC3E}">
        <p14:creationId xmlns:p14="http://schemas.microsoft.com/office/powerpoint/2010/main" val="35326676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EA3627-39FC-9349-8526-678BE1F5EA5C}" type="slidenum">
              <a:rPr lang="en-US" smtClean="0"/>
              <a:pPr/>
              <a:t>48</a:t>
            </a:fld>
            <a:endParaRPr lang="en-US" dirty="0"/>
          </a:p>
        </p:txBody>
      </p:sp>
    </p:spTree>
    <p:extLst>
      <p:ext uri="{BB962C8B-B14F-4D97-AF65-F5344CB8AC3E}">
        <p14:creationId xmlns:p14="http://schemas.microsoft.com/office/powerpoint/2010/main" val="40102411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66618">
              <a:defRPr/>
            </a:pPr>
            <a:fld id="{D1EA3627-39FC-9349-8526-678BE1F5EA5C}" type="slidenum">
              <a:rPr lang="en-US">
                <a:solidFill>
                  <a:prstClr val="black"/>
                </a:solidFill>
                <a:latin typeface="Calibri"/>
              </a:rPr>
              <a:pPr defTabSz="466618">
                <a:defRPr/>
              </a:pPr>
              <a:t>49</a:t>
            </a:fld>
            <a:endParaRPr lang="en-US" dirty="0">
              <a:solidFill>
                <a:prstClr val="black"/>
              </a:solidFill>
              <a:latin typeface="Calibri"/>
            </a:endParaRPr>
          </a:p>
        </p:txBody>
      </p:sp>
    </p:spTree>
    <p:extLst>
      <p:ext uri="{BB962C8B-B14F-4D97-AF65-F5344CB8AC3E}">
        <p14:creationId xmlns:p14="http://schemas.microsoft.com/office/powerpoint/2010/main" val="41637245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EA3627-39FC-9349-8526-678BE1F5EA5C}" type="slidenum">
              <a:rPr lang="en-US" smtClean="0"/>
              <a:pPr/>
              <a:t>50</a:t>
            </a:fld>
            <a:endParaRPr lang="en-US" dirty="0"/>
          </a:p>
        </p:txBody>
      </p:sp>
    </p:spTree>
    <p:extLst>
      <p:ext uri="{BB962C8B-B14F-4D97-AF65-F5344CB8AC3E}">
        <p14:creationId xmlns:p14="http://schemas.microsoft.com/office/powerpoint/2010/main" val="26939742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EA3627-39FC-9349-8526-678BE1F5EA5C}" type="slidenum">
              <a:rPr lang="en-US" smtClean="0"/>
              <a:pPr/>
              <a:t>51</a:t>
            </a:fld>
            <a:endParaRPr lang="en-US" dirty="0"/>
          </a:p>
        </p:txBody>
      </p:sp>
    </p:spTree>
    <p:extLst>
      <p:ext uri="{BB962C8B-B14F-4D97-AF65-F5344CB8AC3E}">
        <p14:creationId xmlns:p14="http://schemas.microsoft.com/office/powerpoint/2010/main" val="6740159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66618">
              <a:defRPr/>
            </a:pPr>
            <a:fld id="{D1EA3627-39FC-9349-8526-678BE1F5EA5C}" type="slidenum">
              <a:rPr lang="en-US">
                <a:solidFill>
                  <a:prstClr val="black"/>
                </a:solidFill>
                <a:latin typeface="Calibri"/>
              </a:rPr>
              <a:pPr defTabSz="466618">
                <a:defRPr/>
              </a:pPr>
              <a:t>52</a:t>
            </a:fld>
            <a:endParaRPr lang="en-US" dirty="0">
              <a:solidFill>
                <a:prstClr val="black"/>
              </a:solidFill>
              <a:latin typeface="Calibri"/>
            </a:endParaRPr>
          </a:p>
        </p:txBody>
      </p:sp>
    </p:spTree>
    <p:extLst>
      <p:ext uri="{BB962C8B-B14F-4D97-AF65-F5344CB8AC3E}">
        <p14:creationId xmlns:p14="http://schemas.microsoft.com/office/powerpoint/2010/main" val="31469147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EA3627-39FC-9349-8526-678BE1F5EA5C}" type="slidenum">
              <a:rPr lang="en-US" smtClean="0"/>
              <a:pPr/>
              <a:t>53</a:t>
            </a:fld>
            <a:endParaRPr lang="en-US" dirty="0"/>
          </a:p>
        </p:txBody>
      </p:sp>
    </p:spTree>
    <p:extLst>
      <p:ext uri="{BB962C8B-B14F-4D97-AF65-F5344CB8AC3E}">
        <p14:creationId xmlns:p14="http://schemas.microsoft.com/office/powerpoint/2010/main" val="31115553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EA3627-39FC-9349-8526-678BE1F5EA5C}" type="slidenum">
              <a:rPr lang="en-US" smtClean="0">
                <a:solidFill>
                  <a:prstClr val="black"/>
                </a:solidFill>
              </a:rPr>
              <a:pPr/>
              <a:t>54</a:t>
            </a:fld>
            <a:endParaRPr lang="en-US" dirty="0">
              <a:solidFill>
                <a:prstClr val="black"/>
              </a:solidFill>
            </a:endParaRPr>
          </a:p>
        </p:txBody>
      </p:sp>
    </p:spTree>
    <p:extLst>
      <p:ext uri="{BB962C8B-B14F-4D97-AF65-F5344CB8AC3E}">
        <p14:creationId xmlns:p14="http://schemas.microsoft.com/office/powerpoint/2010/main" val="11538144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EA3627-39FC-9349-8526-678BE1F5EA5C}" type="slidenum">
              <a:rPr lang="en-US" smtClean="0">
                <a:solidFill>
                  <a:prstClr val="black"/>
                </a:solidFill>
              </a:rPr>
              <a:pPr/>
              <a:t>55</a:t>
            </a:fld>
            <a:endParaRPr lang="en-US" dirty="0">
              <a:solidFill>
                <a:prstClr val="black"/>
              </a:solidFill>
            </a:endParaRPr>
          </a:p>
        </p:txBody>
      </p:sp>
    </p:spTree>
    <p:extLst>
      <p:ext uri="{BB962C8B-B14F-4D97-AF65-F5344CB8AC3E}">
        <p14:creationId xmlns:p14="http://schemas.microsoft.com/office/powerpoint/2010/main" val="11538144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EA3627-39FC-9349-8526-678BE1F5EA5C}" type="slidenum">
              <a:rPr lang="en-US" smtClean="0">
                <a:solidFill>
                  <a:prstClr val="black"/>
                </a:solidFill>
              </a:rPr>
              <a:pPr/>
              <a:t>56</a:t>
            </a:fld>
            <a:endParaRPr lang="en-US" dirty="0">
              <a:solidFill>
                <a:prstClr val="black"/>
              </a:solidFill>
            </a:endParaRPr>
          </a:p>
        </p:txBody>
      </p:sp>
    </p:spTree>
    <p:extLst>
      <p:ext uri="{BB962C8B-B14F-4D97-AF65-F5344CB8AC3E}">
        <p14:creationId xmlns:p14="http://schemas.microsoft.com/office/powerpoint/2010/main" val="11538144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EA3627-39FC-9349-8526-678BE1F5EA5C}" type="slidenum">
              <a:rPr lang="en-US" smtClean="0"/>
              <a:pPr/>
              <a:t>57</a:t>
            </a:fld>
            <a:endParaRPr lang="en-US" dirty="0"/>
          </a:p>
        </p:txBody>
      </p:sp>
    </p:spTree>
    <p:extLst>
      <p:ext uri="{BB962C8B-B14F-4D97-AF65-F5344CB8AC3E}">
        <p14:creationId xmlns:p14="http://schemas.microsoft.com/office/powerpoint/2010/main" val="3764090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8BD7DB-B1A7-4834-8030-59E67EA95C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98297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EA3627-39FC-9349-8526-678BE1F5EA5C}" type="slidenum">
              <a:rPr lang="en-US" smtClean="0"/>
              <a:pPr/>
              <a:t>58</a:t>
            </a:fld>
            <a:endParaRPr lang="en-US" dirty="0"/>
          </a:p>
        </p:txBody>
      </p:sp>
    </p:spTree>
    <p:extLst>
      <p:ext uri="{BB962C8B-B14F-4D97-AF65-F5344CB8AC3E}">
        <p14:creationId xmlns:p14="http://schemas.microsoft.com/office/powerpoint/2010/main" val="41475617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EA3627-39FC-9349-8526-678BE1F5EA5C}" type="slidenum">
              <a:rPr lang="en-US" smtClean="0"/>
              <a:pPr/>
              <a:t>61</a:t>
            </a:fld>
            <a:endParaRPr lang="en-US" dirty="0"/>
          </a:p>
        </p:txBody>
      </p:sp>
    </p:spTree>
    <p:extLst>
      <p:ext uri="{BB962C8B-B14F-4D97-AF65-F5344CB8AC3E}">
        <p14:creationId xmlns:p14="http://schemas.microsoft.com/office/powerpoint/2010/main" val="28231475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BCEA92-F142-4D57-B507-37BDAF4471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40210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EA3627-39FC-9349-8526-678BE1F5EA5C}" type="slidenum">
              <a:rPr lang="en-US" smtClean="0"/>
              <a:pPr/>
              <a:t>15</a:t>
            </a:fld>
            <a:endParaRPr lang="en-US" dirty="0"/>
          </a:p>
        </p:txBody>
      </p:sp>
    </p:spTree>
    <p:extLst>
      <p:ext uri="{BB962C8B-B14F-4D97-AF65-F5344CB8AC3E}">
        <p14:creationId xmlns:p14="http://schemas.microsoft.com/office/powerpoint/2010/main" val="15898938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EA3627-39FC-9349-8526-678BE1F5EA5C}" type="slidenum">
              <a:rPr lang="en-US" smtClean="0"/>
              <a:pPr/>
              <a:t>16</a:t>
            </a:fld>
            <a:endParaRPr lang="en-US" dirty="0"/>
          </a:p>
        </p:txBody>
      </p:sp>
    </p:spTree>
    <p:extLst>
      <p:ext uri="{BB962C8B-B14F-4D97-AF65-F5344CB8AC3E}">
        <p14:creationId xmlns:p14="http://schemas.microsoft.com/office/powerpoint/2010/main" val="7910890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EA3627-39FC-9349-8526-678BE1F5EA5C}" type="slidenum">
              <a:rPr lang="en-US" smtClean="0"/>
              <a:pPr/>
              <a:t>17</a:t>
            </a:fld>
            <a:endParaRPr lang="en-US" dirty="0"/>
          </a:p>
        </p:txBody>
      </p:sp>
    </p:spTree>
    <p:extLst>
      <p:ext uri="{BB962C8B-B14F-4D97-AF65-F5344CB8AC3E}">
        <p14:creationId xmlns:p14="http://schemas.microsoft.com/office/powerpoint/2010/main" val="26529282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w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srcRect r="6086"/>
          <a:stretch/>
        </p:blipFill>
        <p:spPr>
          <a:xfrm>
            <a:off x="-1" y="0"/>
            <a:ext cx="9144001" cy="6858000"/>
          </a:xfrm>
          <a:prstGeom prst="rect">
            <a:avLst/>
          </a:prstGeom>
        </p:spPr>
      </p:pic>
      <p:pic>
        <p:nvPicPr>
          <p:cNvPr id="8" name="Picture 7" descr="division-bar-title.jpg"/>
          <p:cNvPicPr>
            <a:picLocks noChangeAspect="1"/>
          </p:cNvPicPr>
          <p:nvPr userDrawn="1"/>
        </p:nvPicPr>
        <p:blipFill>
          <a:blip r:embed="rId3"/>
          <a:stretch>
            <a:fillRect/>
          </a:stretch>
        </p:blipFill>
        <p:spPr>
          <a:xfrm>
            <a:off x="5334000" y="2492375"/>
            <a:ext cx="3810000" cy="76200"/>
          </a:xfrm>
          <a:prstGeom prst="rect">
            <a:avLst/>
          </a:prstGeom>
        </p:spPr>
      </p:pic>
      <p:sp>
        <p:nvSpPr>
          <p:cNvPr id="18" name="Text Placeholder 17"/>
          <p:cNvSpPr>
            <a:spLocks noGrp="1"/>
          </p:cNvSpPr>
          <p:nvPr>
            <p:ph type="body" sz="quarter" idx="10" hasCustomPrompt="1"/>
          </p:nvPr>
        </p:nvSpPr>
        <p:spPr>
          <a:xfrm>
            <a:off x="4416425" y="3162300"/>
            <a:ext cx="3995738" cy="406400"/>
          </a:xfrm>
        </p:spPr>
        <p:txBody>
          <a:bodyPr anchor="t"/>
          <a:lstStyle>
            <a:lvl1pPr algn="r">
              <a:buNone/>
              <a:defRPr sz="1400"/>
            </a:lvl1pPr>
          </a:lstStyle>
          <a:p>
            <a:pPr lvl="0"/>
            <a:r>
              <a:rPr lang="en-US" sz="1800" dirty="0">
                <a:solidFill>
                  <a:srgbClr val="897865"/>
                </a:solidFill>
                <a:latin typeface="Helvetica"/>
                <a:cs typeface="Helvetica"/>
              </a:rPr>
              <a:t>May 18, 2039</a:t>
            </a:r>
            <a:endParaRPr lang="en-US" dirty="0"/>
          </a:p>
        </p:txBody>
      </p:sp>
      <p:sp>
        <p:nvSpPr>
          <p:cNvPr id="19" name="Title 18"/>
          <p:cNvSpPr>
            <a:spLocks noGrp="1"/>
          </p:cNvSpPr>
          <p:nvPr>
            <p:ph type="title" hasCustomPrompt="1"/>
          </p:nvPr>
        </p:nvSpPr>
        <p:spPr>
          <a:xfrm>
            <a:off x="457200" y="2593975"/>
            <a:ext cx="7954963" cy="542925"/>
          </a:xfrm>
        </p:spPr>
        <p:txBody>
          <a:bodyPr anchor="t"/>
          <a:lstStyle>
            <a:lvl1pPr algn="r">
              <a:defRPr/>
            </a:lvl1pPr>
          </a:lstStyle>
          <a:p>
            <a:r>
              <a:rPr lang="en-US" sz="3000" dirty="0">
                <a:solidFill>
                  <a:srgbClr val="897865"/>
                </a:solidFill>
                <a:latin typeface="Helvetica"/>
                <a:cs typeface="Helvetica"/>
              </a:rPr>
              <a:t>Title of Presentation</a:t>
            </a:r>
            <a:br>
              <a:rPr lang="en-US" sz="1800" dirty="0">
                <a:solidFill>
                  <a:srgbClr val="897865"/>
                </a:solidFill>
                <a:latin typeface="Helvetica"/>
                <a:cs typeface="Helvetica"/>
              </a:rPr>
            </a:br>
            <a:endParaRPr lang="en-US" dirty="0"/>
          </a:p>
        </p:txBody>
      </p:sp>
      <p:sp>
        <p:nvSpPr>
          <p:cNvPr id="13" name="Text Placeholder 17"/>
          <p:cNvSpPr>
            <a:spLocks noGrp="1"/>
          </p:cNvSpPr>
          <p:nvPr>
            <p:ph type="body" sz="quarter" idx="11" hasCustomPrompt="1"/>
          </p:nvPr>
        </p:nvSpPr>
        <p:spPr>
          <a:xfrm>
            <a:off x="4398968" y="2070101"/>
            <a:ext cx="3995738" cy="371474"/>
          </a:xfrm>
        </p:spPr>
        <p:txBody>
          <a:bodyPr anchor="t">
            <a:normAutofit/>
          </a:bodyPr>
          <a:lstStyle>
            <a:lvl1pPr algn="r">
              <a:buNone/>
              <a:defRPr sz="1400" baseline="0">
                <a:solidFill>
                  <a:schemeClr val="tx1">
                    <a:lumMod val="50000"/>
                    <a:lumOff val="50000"/>
                  </a:schemeClr>
                </a:solidFill>
              </a:defRPr>
            </a:lvl1pPr>
          </a:lstStyle>
          <a:p>
            <a:pPr algn="r"/>
            <a:r>
              <a:rPr lang="en-US" sz="1400" dirty="0">
                <a:solidFill>
                  <a:srgbClr val="5A5B5C"/>
                </a:solidFill>
                <a:latin typeface="Helvetica"/>
                <a:cs typeface="Helvetica"/>
              </a:rPr>
              <a:t>Human Resources Administration</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Commercial Left Photo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flipH="1">
            <a:off x="-1" y="0"/>
            <a:ext cx="4570833" cy="6856100"/>
          </a:xfrm>
          <a:prstGeom prst="rect">
            <a:avLst/>
          </a:prstGeom>
          <a:blipFill>
            <a:blip r:embed="rId2"/>
            <a:stretch>
              <a:fillRect/>
            </a:stretch>
          </a:blipFill>
        </p:spPr>
        <p:txBody>
          <a:bodyPr tIns="548640" anchor="ctr" anchorCtr="0">
            <a:noAutofit/>
          </a:bodyPr>
          <a:lstStyle>
            <a:lvl1pPr marL="0" indent="0" algn="ctr">
              <a:buNone/>
              <a:defRPr sz="1176"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
        <p:nvSpPr>
          <p:cNvPr id="7" name="Text Placeholder 6"/>
          <p:cNvSpPr>
            <a:spLocks noGrp="1"/>
          </p:cNvSpPr>
          <p:nvPr>
            <p:ph type="body" sz="quarter" idx="11"/>
          </p:nvPr>
        </p:nvSpPr>
        <p:spPr>
          <a:xfrm>
            <a:off x="4572000" y="2696491"/>
            <a:ext cx="4572000" cy="1465016"/>
          </a:xfrm>
          <a:prstGeom prst="rect">
            <a:avLst/>
          </a:prstGeom>
        </p:spPr>
        <p:txBody>
          <a:bodyPr anchor="ctr" anchorCtr="0"/>
          <a:lstStyle>
            <a:lvl1pPr algn="ctr" defTabSz="685800" rtl="0" eaLnBrk="1" latinLnBrk="0" hangingPunct="1">
              <a:lnSpc>
                <a:spcPct val="90000"/>
              </a:lnSpc>
              <a:spcBef>
                <a:spcPts val="1800"/>
              </a:spcBef>
              <a:spcAft>
                <a:spcPts val="450"/>
              </a:spcAft>
              <a:buNone/>
              <a:defRPr lang="en-US" sz="2700" b="0" i="0" kern="1200" spc="0" baseline="0" dirty="0">
                <a:solidFill>
                  <a:srgbClr val="51284F"/>
                </a:solidFill>
                <a:latin typeface="DIN Pro Cond Bold" panose="020B0806020101010102" pitchFamily="34" charset="0"/>
                <a:ea typeface="+mn-ea"/>
                <a:cs typeface="DIN Pro Cond Bold" panose="020B0806020101010102" pitchFamily="34" charset="0"/>
              </a:defRPr>
            </a:lvl1pPr>
            <a:lvl2pPr algn="ctr">
              <a:spcBef>
                <a:spcPts val="0"/>
              </a:spcBef>
              <a:spcAft>
                <a:spcPts val="450"/>
              </a:spcAft>
              <a:defRPr sz="2100">
                <a:solidFill>
                  <a:srgbClr val="ED8B00"/>
                </a:solidFill>
              </a:defRPr>
            </a:lvl2pPr>
            <a:lvl3pPr algn="ctr">
              <a:spcBef>
                <a:spcPts val="0"/>
              </a:spcBef>
              <a:spcAft>
                <a:spcPts val="450"/>
              </a:spcAft>
              <a:defRPr lang="en-US" sz="1800" b="0" kern="1200" dirty="0">
                <a:solidFill>
                  <a:srgbClr val="AD9F8A"/>
                </a:solidFill>
                <a:latin typeface="+mn-lt"/>
                <a:ea typeface="+mn-ea"/>
                <a:cs typeface="+mn-cs"/>
              </a:defRPr>
            </a:lvl3pPr>
            <a:lvl4pPr algn="ctr">
              <a:spcBef>
                <a:spcPts val="0"/>
              </a:spcBef>
              <a:spcAft>
                <a:spcPts val="450"/>
              </a:spcAft>
              <a:defRPr sz="1500" b="1">
                <a:solidFill>
                  <a:schemeClr val="accent4"/>
                </a:solidFill>
              </a:defRPr>
            </a:lvl4pPr>
            <a:lvl5pPr algn="ctr">
              <a:spcBef>
                <a:spcPts val="0"/>
              </a:spcBef>
              <a:spcAft>
                <a:spcPts val="450"/>
              </a:spcAft>
              <a:defRPr sz="1350"/>
            </a:lvl5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024631" y="5263743"/>
            <a:ext cx="732761" cy="1226998"/>
          </a:xfrm>
          <a:prstGeom prst="rect">
            <a:avLst/>
          </a:prstGeom>
        </p:spPr>
      </p:pic>
    </p:spTree>
    <p:extLst>
      <p:ext uri="{BB962C8B-B14F-4D97-AF65-F5344CB8AC3E}">
        <p14:creationId xmlns:p14="http://schemas.microsoft.com/office/powerpoint/2010/main" val="4013851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mmercial Section Title Slide">
    <p:bg>
      <p:bgRef idx="1001">
        <a:schemeClr val="bg1"/>
      </p:bgRef>
    </p:bg>
    <p:spTree>
      <p:nvGrpSpPr>
        <p:cNvPr id="1" name=""/>
        <p:cNvGrpSpPr/>
        <p:nvPr/>
      </p:nvGrpSpPr>
      <p:grpSpPr>
        <a:xfrm>
          <a:off x="0" y="0"/>
          <a:ext cx="0" cy="0"/>
          <a:chOff x="0" y="0"/>
          <a:chExt cx="0" cy="0"/>
        </a:xfrm>
      </p:grpSpPr>
      <p:sp>
        <p:nvSpPr>
          <p:cNvPr id="8" name="Title 2"/>
          <p:cNvSpPr>
            <a:spLocks noGrp="1"/>
          </p:cNvSpPr>
          <p:nvPr>
            <p:ph type="title" hasCustomPrompt="1"/>
          </p:nvPr>
        </p:nvSpPr>
        <p:spPr>
          <a:xfrm>
            <a:off x="227247" y="852738"/>
            <a:ext cx="8745304" cy="625641"/>
          </a:xfrm>
          <a:prstGeom prst="rect">
            <a:avLst/>
          </a:prstGeom>
        </p:spPr>
        <p:txBody>
          <a:bodyPr vert="horz" lIns="457200" tIns="45720" rIns="457200" bIns="45720" rtlCol="0" anchor="b">
            <a:noAutofit/>
          </a:bodyPr>
          <a:lstStyle>
            <a:lvl1pPr algn="ctr" defTabSz="685800" rtl="0" eaLnBrk="1" latinLnBrk="0" hangingPunct="1">
              <a:lnSpc>
                <a:spcPct val="90000"/>
              </a:lnSpc>
              <a:spcBef>
                <a:spcPct val="0"/>
              </a:spcBef>
              <a:buNone/>
              <a:defRPr lang="en-US" sz="3600" b="1" i="0" kern="1200" spc="30" baseline="0" dirty="0">
                <a:solidFill>
                  <a:srgbClr val="51284F"/>
                </a:solidFill>
                <a:latin typeface="DIN Pro Cond Bold" panose="020B0806020101010102" pitchFamily="34" charset="0"/>
                <a:ea typeface="+mn-ea"/>
                <a:cs typeface="DIN Pro Cond Bold" panose="020B0806020101010102" pitchFamily="34" charset="0"/>
              </a:defRPr>
            </a:lvl1pPr>
          </a:lstStyle>
          <a:p>
            <a:pPr marL="0" marR="0" lvl="0" indent="0" fontAlgn="auto">
              <a:spcAft>
                <a:spcPts val="0"/>
              </a:spcAft>
              <a:buClrTx/>
              <a:buSzTx/>
              <a:buFontTx/>
              <a:tabLst/>
            </a:pPr>
            <a:r>
              <a:rPr lang="en-US" dirty="0"/>
              <a:t>Page Heading</a:t>
            </a:r>
          </a:p>
        </p:txBody>
      </p:sp>
      <p:sp>
        <p:nvSpPr>
          <p:cNvPr id="10" name="Text Placeholder 9"/>
          <p:cNvSpPr>
            <a:spLocks noGrp="1"/>
          </p:cNvSpPr>
          <p:nvPr>
            <p:ph type="body" sz="quarter" idx="10" hasCustomPrompt="1"/>
          </p:nvPr>
        </p:nvSpPr>
        <p:spPr>
          <a:xfrm>
            <a:off x="227247" y="1773238"/>
            <a:ext cx="8745304" cy="3907126"/>
          </a:xfrm>
          <a:prstGeom prst="rect">
            <a:avLst/>
          </a:prstGeom>
        </p:spPr>
        <p:txBody>
          <a:bodyPr/>
          <a:lstStyle>
            <a:lvl1pPr>
              <a:defRPr>
                <a:solidFill>
                  <a:srgbClr val="000000"/>
                </a:solidFill>
                <a:latin typeface="Calibri" panose="020F0502020204030204" pitchFamily="34" charset="0"/>
              </a:defRPr>
            </a:lvl1pPr>
          </a:lstStyle>
          <a:p>
            <a:pPr lvl="0"/>
            <a:r>
              <a:rPr lang="en-US" dirty="0"/>
              <a:t>Click to edit your text…</a:t>
            </a:r>
          </a:p>
        </p:txBody>
      </p:sp>
      <p:sp>
        <p:nvSpPr>
          <p:cNvPr id="11" name="Rectangle 10"/>
          <p:cNvSpPr/>
          <p:nvPr userDrawn="1"/>
        </p:nvSpPr>
        <p:spPr>
          <a:xfrm>
            <a:off x="6004834" y="-59960"/>
            <a:ext cx="9057522" cy="9554830"/>
          </a:xfrm>
          <a:prstGeom prst="rect">
            <a:avLst/>
          </a:prstGeom>
          <a:blipFill dpi="0" rotWithShape="1">
            <a:blip r:embed="rId2">
              <a:alphaModFix amt="20000"/>
              <a:duotone>
                <a:prstClr val="black"/>
                <a:schemeClr val="accent3">
                  <a:tint val="45000"/>
                  <a:satMod val="400000"/>
                </a:schemeClr>
              </a:duotone>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024631" y="5263743"/>
            <a:ext cx="732761" cy="1226998"/>
          </a:xfrm>
          <a:prstGeom prst="rect">
            <a:avLst/>
          </a:prstGeom>
        </p:spPr>
      </p:pic>
    </p:spTree>
    <p:extLst>
      <p:ext uri="{BB962C8B-B14F-4D97-AF65-F5344CB8AC3E}">
        <p14:creationId xmlns:p14="http://schemas.microsoft.com/office/powerpoint/2010/main" val="3988020794"/>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100DE1B2-70B9-45E2-8442-6777EF70E089}" type="datetime1">
              <a:rPr lang="en-US" smtClean="0"/>
              <a:t>5/21/2019</a:t>
            </a:fld>
            <a:endParaRPr lang="en-US" dirty="0"/>
          </a:p>
        </p:txBody>
      </p:sp>
      <p:sp>
        <p:nvSpPr>
          <p:cNvPr id="5" name="Footer Placeholder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9" name="Slide Number Placeholder 6"/>
          <p:cNvSpPr>
            <a:spLocks noGrp="1"/>
          </p:cNvSpPr>
          <p:nvPr>
            <p:ph type="sldNum" sz="quarter" idx="12"/>
          </p:nvPr>
        </p:nvSpPr>
        <p:spPr>
          <a:xfrm>
            <a:off x="7366000" y="6356350"/>
            <a:ext cx="1320800" cy="365125"/>
          </a:xfrm>
          <a:prstGeom prst="rect">
            <a:avLst/>
          </a:prstGeom>
        </p:spPr>
        <p:txBody>
          <a:bodyPr/>
          <a:lstStyle>
            <a:lvl1pPr algn="ctr">
              <a:defRPr sz="1400" b="0" i="0">
                <a:latin typeface="Arial" panose="020B0604020202020204" pitchFamily="34" charset="0"/>
                <a:cs typeface="Arial" panose="020B0604020202020204" pitchFamily="34" charset="0"/>
              </a:defRPr>
            </a:lvl1pPr>
          </a:lstStyle>
          <a:p>
            <a:fld id="{CCE7EACD-A346-A34B-BBAF-EF458C812BA9}" type="slidenum">
              <a:rPr lang="en-US" smtClean="0"/>
              <a:pPr/>
              <a:t>‹#›</a:t>
            </a:fld>
            <a:endParaRPr lang="en-US" dirty="0"/>
          </a:p>
        </p:txBody>
      </p:sp>
      <p:sp>
        <p:nvSpPr>
          <p:cNvPr id="11" name="Rectangle 10"/>
          <p:cNvSpPr/>
          <p:nvPr userDrawn="1"/>
        </p:nvSpPr>
        <p:spPr>
          <a:xfrm>
            <a:off x="7366000" y="6794500"/>
            <a:ext cx="1320800" cy="63500"/>
          </a:xfrm>
          <a:prstGeom prst="rect">
            <a:avLst/>
          </a:prstGeom>
          <a:solidFill>
            <a:srgbClr val="9E2482"/>
          </a:solidFill>
          <a:ln>
            <a:solidFill>
              <a:srgbClr val="9E248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Picture 11" descr="division-bar-title.jpg"/>
          <p:cNvPicPr>
            <a:picLocks noChangeAspect="1"/>
          </p:cNvPicPr>
          <p:nvPr userDrawn="1"/>
        </p:nvPicPr>
        <p:blipFill>
          <a:blip r:embed="rId2"/>
          <a:stretch>
            <a:fillRect/>
          </a:stretch>
        </p:blipFill>
        <p:spPr>
          <a:xfrm>
            <a:off x="5576" y="0"/>
            <a:ext cx="9138424" cy="45719"/>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Content Placeholder 2"/>
          <p:cNvSpPr>
            <a:spLocks noGrp="1"/>
          </p:cNvSpPr>
          <p:nvPr>
            <p:ph idx="1"/>
          </p:nvPr>
        </p:nvSpPr>
        <p:spPr>
          <a:xfrm>
            <a:off x="3124200" y="1600200"/>
            <a:ext cx="5562600" cy="4525963"/>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lvl1pPr algn="l">
              <a:defRPr>
                <a:latin typeface="Arial" panose="020B0604020202020204" pitchFamily="34" charset="0"/>
                <a:cs typeface="Arial" panose="020B0604020202020204" pitchFamily="34" charset="0"/>
              </a:defRPr>
            </a:lvl1p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A858A458-4A7A-4FFC-BA95-1B678F9C2321}" type="datetime1">
              <a:rPr lang="en-US" smtClean="0"/>
              <a:t>5/21/2019</a:t>
            </a:fld>
            <a:endParaRPr lang="en-US" dirty="0"/>
          </a:p>
        </p:txBody>
      </p:sp>
      <p:sp>
        <p:nvSpPr>
          <p:cNvPr id="4" name="Footer Placeholder 3"/>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5" name="Slide Number Placeholder 4"/>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CCE7EACD-A346-A34B-BBAF-EF458C812BA9}" type="slidenum">
              <a:rPr lang="en-US" smtClean="0"/>
              <a:pPr/>
              <a:t>‹#›</a:t>
            </a:fld>
            <a:endParaRPr lang="en-US" dirty="0"/>
          </a:p>
        </p:txBody>
      </p:sp>
      <p:sp>
        <p:nvSpPr>
          <p:cNvPr id="11" name="Picture Placeholder 10"/>
          <p:cNvSpPr>
            <a:spLocks noGrp="1"/>
          </p:cNvSpPr>
          <p:nvPr>
            <p:ph type="pic" sz="quarter" idx="13"/>
          </p:nvPr>
        </p:nvSpPr>
        <p:spPr>
          <a:xfrm>
            <a:off x="457200" y="1600200"/>
            <a:ext cx="2476500" cy="2057400"/>
          </a:xfrm>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10" name="Rectangle 9"/>
          <p:cNvSpPr/>
          <p:nvPr userDrawn="1"/>
        </p:nvSpPr>
        <p:spPr>
          <a:xfrm>
            <a:off x="7366000" y="6794500"/>
            <a:ext cx="1320800" cy="63500"/>
          </a:xfrm>
          <a:prstGeom prst="rect">
            <a:avLst/>
          </a:prstGeom>
          <a:solidFill>
            <a:srgbClr val="9E2482"/>
          </a:solidFill>
          <a:ln>
            <a:solidFill>
              <a:srgbClr val="9E248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Picture 11" descr="division-bar-title.jpg"/>
          <p:cNvPicPr>
            <a:picLocks noChangeAspect="1"/>
          </p:cNvPicPr>
          <p:nvPr userDrawn="1"/>
        </p:nvPicPr>
        <p:blipFill>
          <a:blip r:embed="rId2"/>
          <a:stretch>
            <a:fillRect/>
          </a:stretch>
        </p:blipFill>
        <p:spPr>
          <a:xfrm>
            <a:off x="5576" y="0"/>
            <a:ext cx="9138424" cy="45719"/>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normAutofit/>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normAutofit/>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77D553C5-C915-49D5-B913-4949EC05D6DC}" type="datetime1">
              <a:rPr lang="en-US" smtClean="0"/>
              <a:t>5/21/2019</a:t>
            </a:fld>
            <a:endParaRPr lang="en-US" dirty="0"/>
          </a:p>
        </p:txBody>
      </p:sp>
      <p:sp>
        <p:nvSpPr>
          <p:cNvPr id="6" name="Footer Placeholder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9" name="Slide Number Placeholder 6"/>
          <p:cNvSpPr>
            <a:spLocks noGrp="1"/>
          </p:cNvSpPr>
          <p:nvPr>
            <p:ph type="sldNum" sz="quarter" idx="12"/>
          </p:nvPr>
        </p:nvSpPr>
        <p:spPr>
          <a:xfrm>
            <a:off x="7366000" y="6356350"/>
            <a:ext cx="1320800" cy="365125"/>
          </a:xfrm>
          <a:prstGeom prst="rect">
            <a:avLst/>
          </a:prstGeom>
        </p:spPr>
        <p:txBody>
          <a:bodyPr/>
          <a:lstStyle>
            <a:lvl1pPr algn="ctr">
              <a:defRPr sz="1400" b="0" i="0">
                <a:latin typeface="Arial" panose="020B0604020202020204" pitchFamily="34" charset="0"/>
                <a:cs typeface="Arial" panose="020B0604020202020204" pitchFamily="34" charset="0"/>
              </a:defRPr>
            </a:lvl1pPr>
          </a:lstStyle>
          <a:p>
            <a:fld id="{CCE7EACD-A346-A34B-BBAF-EF458C812BA9}" type="slidenum">
              <a:rPr lang="en-US" smtClean="0"/>
              <a:pPr/>
              <a:t>‹#›</a:t>
            </a:fld>
            <a:endParaRPr lang="en-US" dirty="0"/>
          </a:p>
        </p:txBody>
      </p:sp>
      <p:sp>
        <p:nvSpPr>
          <p:cNvPr id="12" name="Rectangle 11"/>
          <p:cNvSpPr/>
          <p:nvPr userDrawn="1"/>
        </p:nvSpPr>
        <p:spPr>
          <a:xfrm>
            <a:off x="7366000" y="6794500"/>
            <a:ext cx="1320800" cy="63500"/>
          </a:xfrm>
          <a:prstGeom prst="rect">
            <a:avLst/>
          </a:prstGeom>
          <a:solidFill>
            <a:srgbClr val="9E2482"/>
          </a:solidFill>
          <a:ln>
            <a:solidFill>
              <a:srgbClr val="9E248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division-bar-title.jpg"/>
          <p:cNvPicPr>
            <a:picLocks noChangeAspect="1"/>
          </p:cNvPicPr>
          <p:nvPr userDrawn="1"/>
        </p:nvPicPr>
        <p:blipFill>
          <a:blip r:embed="rId2"/>
          <a:stretch>
            <a:fillRect/>
          </a:stretch>
        </p:blipFill>
        <p:spPr>
          <a:xfrm>
            <a:off x="5576" y="0"/>
            <a:ext cx="9138424" cy="45719"/>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normAutofit/>
          </a:bodyPr>
          <a:lstStyle>
            <a:lvl1pPr marL="0" indent="0">
              <a:buNone/>
              <a:defRPr sz="18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normAutofit/>
          </a:bodyPr>
          <a:lstStyle>
            <a:lvl1pPr marL="0" indent="0">
              <a:buNone/>
              <a:defRPr sz="18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68976FD0-0C17-4696-8D41-9631D41CA5B0}" type="datetime1">
              <a:rPr lang="en-US" smtClean="0"/>
              <a:t>5/21/2019</a:t>
            </a:fld>
            <a:endParaRPr lang="en-US" dirty="0"/>
          </a:p>
        </p:txBody>
      </p:sp>
      <p:sp>
        <p:nvSpPr>
          <p:cNvPr id="8" name="Footer Placeholder 7"/>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11" name="Slide Number Placeholder 6"/>
          <p:cNvSpPr>
            <a:spLocks noGrp="1"/>
          </p:cNvSpPr>
          <p:nvPr>
            <p:ph type="sldNum" sz="quarter" idx="12"/>
          </p:nvPr>
        </p:nvSpPr>
        <p:spPr>
          <a:xfrm>
            <a:off x="7366000" y="6356350"/>
            <a:ext cx="1320800" cy="365125"/>
          </a:xfrm>
          <a:prstGeom prst="rect">
            <a:avLst/>
          </a:prstGeom>
        </p:spPr>
        <p:txBody>
          <a:bodyPr/>
          <a:lstStyle>
            <a:lvl1pPr algn="ctr">
              <a:defRPr sz="1400" b="0" i="0">
                <a:latin typeface="Arial" panose="020B0604020202020204" pitchFamily="34" charset="0"/>
                <a:cs typeface="Arial" panose="020B0604020202020204" pitchFamily="34" charset="0"/>
              </a:defRPr>
            </a:lvl1pPr>
          </a:lstStyle>
          <a:p>
            <a:fld id="{CCE7EACD-A346-A34B-BBAF-EF458C812BA9}" type="slidenum">
              <a:rPr lang="en-US" smtClean="0"/>
              <a:pPr/>
              <a:t>‹#›</a:t>
            </a:fld>
            <a:endParaRPr lang="en-US" dirty="0"/>
          </a:p>
        </p:txBody>
      </p:sp>
      <p:sp>
        <p:nvSpPr>
          <p:cNvPr id="14" name="Rectangle 13"/>
          <p:cNvSpPr/>
          <p:nvPr userDrawn="1"/>
        </p:nvSpPr>
        <p:spPr>
          <a:xfrm>
            <a:off x="7366000" y="6794500"/>
            <a:ext cx="1320800" cy="63500"/>
          </a:xfrm>
          <a:prstGeom prst="rect">
            <a:avLst/>
          </a:prstGeom>
          <a:solidFill>
            <a:srgbClr val="9E2482"/>
          </a:solidFill>
          <a:ln>
            <a:solidFill>
              <a:srgbClr val="9E248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5" name="Picture 14" descr="division-bar-title.jpg"/>
          <p:cNvPicPr>
            <a:picLocks noChangeAspect="1"/>
          </p:cNvPicPr>
          <p:nvPr userDrawn="1"/>
        </p:nvPicPr>
        <p:blipFill>
          <a:blip r:embed="rId2"/>
          <a:stretch>
            <a:fillRect/>
          </a:stretch>
        </p:blipFill>
        <p:spPr>
          <a:xfrm>
            <a:off x="5576" y="0"/>
            <a:ext cx="9138424" cy="45719"/>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reak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9E248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itle 4"/>
          <p:cNvSpPr>
            <a:spLocks noGrp="1"/>
          </p:cNvSpPr>
          <p:nvPr>
            <p:ph type="title" hasCustomPrompt="1"/>
          </p:nvPr>
        </p:nvSpPr>
        <p:spPr>
          <a:xfrm>
            <a:off x="457200" y="2768600"/>
            <a:ext cx="8229600" cy="800100"/>
          </a:xfrm>
        </p:spPr>
        <p:txBody>
          <a:bodyPr/>
          <a:lstStyle>
            <a:lvl1pPr>
              <a:defRPr>
                <a:solidFill>
                  <a:schemeClr val="bg1"/>
                </a:solidFill>
                <a:latin typeface="Arial" panose="020B0604020202020204" pitchFamily="34" charset="0"/>
                <a:cs typeface="Arial" panose="020B0604020202020204" pitchFamily="34" charset="0"/>
              </a:defRPr>
            </a:lvl1pPr>
          </a:lstStyle>
          <a:p>
            <a:r>
              <a:rPr lang="en-US" dirty="0"/>
              <a:t>Title of Break Page</a:t>
            </a:r>
          </a:p>
        </p:txBody>
      </p:sp>
      <p:sp>
        <p:nvSpPr>
          <p:cNvPr id="9" name="Text Placeholder 8"/>
          <p:cNvSpPr>
            <a:spLocks noGrp="1"/>
          </p:cNvSpPr>
          <p:nvPr>
            <p:ph type="body" sz="quarter" idx="11" hasCustomPrompt="1"/>
          </p:nvPr>
        </p:nvSpPr>
        <p:spPr>
          <a:xfrm>
            <a:off x="457200" y="3568700"/>
            <a:ext cx="8229600" cy="431800"/>
          </a:xfrm>
        </p:spPr>
        <p:txBody>
          <a:bodyPr>
            <a:noAutofit/>
          </a:bodyPr>
          <a:lstStyle>
            <a:lvl1pPr algn="ctr">
              <a:buNone/>
              <a:defRPr sz="1800" baseline="0">
                <a:solidFill>
                  <a:srgbClr val="FFFFFF"/>
                </a:solidFill>
                <a:latin typeface="Arial" panose="020B0604020202020204" pitchFamily="34" charset="0"/>
                <a:cs typeface="Arial" panose="020B0604020202020204"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Sub-title / Information</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normAutofit/>
          </a:bodyPr>
          <a:lstStyle>
            <a:lvl1pPr algn="l">
              <a:defRPr sz="18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normAutofit/>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9B484778-7D25-435F-BFE5-64753135B273}" type="datetime1">
              <a:rPr lang="en-US" smtClean="0"/>
              <a:t>5/21/2019</a:t>
            </a:fld>
            <a:endParaRPr lang="en-US" dirty="0"/>
          </a:p>
        </p:txBody>
      </p:sp>
      <p:sp>
        <p:nvSpPr>
          <p:cNvPr id="6" name="Footer Placeholder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8" name="Slide Number Placeholder 6"/>
          <p:cNvSpPr>
            <a:spLocks noGrp="1"/>
          </p:cNvSpPr>
          <p:nvPr>
            <p:ph type="sldNum" sz="quarter" idx="12"/>
          </p:nvPr>
        </p:nvSpPr>
        <p:spPr>
          <a:xfrm>
            <a:off x="7366000" y="6356350"/>
            <a:ext cx="1320800" cy="365125"/>
          </a:xfrm>
          <a:prstGeom prst="rect">
            <a:avLst/>
          </a:prstGeom>
        </p:spPr>
        <p:txBody>
          <a:bodyPr/>
          <a:lstStyle>
            <a:lvl1pPr algn="ctr">
              <a:defRPr sz="1400" b="0" i="0">
                <a:latin typeface="Arial" panose="020B0604020202020204" pitchFamily="34" charset="0"/>
                <a:cs typeface="Arial" panose="020B0604020202020204" pitchFamily="34" charset="0"/>
              </a:defRPr>
            </a:lvl1pPr>
          </a:lstStyle>
          <a:p>
            <a:fld id="{CCE7EACD-A346-A34B-BBAF-EF458C812BA9}" type="slidenum">
              <a:rPr lang="en-US" smtClean="0"/>
              <a:pPr/>
              <a:t>‹#›</a:t>
            </a:fld>
            <a:endParaRPr lang="en-US" dirty="0"/>
          </a:p>
        </p:txBody>
      </p:sp>
      <p:sp>
        <p:nvSpPr>
          <p:cNvPr id="11" name="Rectangle 10"/>
          <p:cNvSpPr/>
          <p:nvPr userDrawn="1"/>
        </p:nvSpPr>
        <p:spPr>
          <a:xfrm>
            <a:off x="7366000" y="6794500"/>
            <a:ext cx="1320800" cy="63500"/>
          </a:xfrm>
          <a:prstGeom prst="rect">
            <a:avLst/>
          </a:prstGeom>
          <a:solidFill>
            <a:srgbClr val="9E2482"/>
          </a:solidFill>
          <a:ln>
            <a:solidFill>
              <a:srgbClr val="9E248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Picture 11" descr="division-bar-title.jpg"/>
          <p:cNvPicPr>
            <a:picLocks noChangeAspect="1"/>
          </p:cNvPicPr>
          <p:nvPr userDrawn="1"/>
        </p:nvPicPr>
        <p:blipFill>
          <a:blip r:embed="rId2"/>
          <a:stretch>
            <a:fillRect/>
          </a:stretch>
        </p:blipFill>
        <p:spPr>
          <a:xfrm>
            <a:off x="5576" y="0"/>
            <a:ext cx="9138424" cy="45719"/>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normAutofit/>
          </a:bodyPr>
          <a:lstStyle>
            <a:lvl1pPr algn="l">
              <a:defRPr sz="18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0500A045-6BB2-4DEB-BED2-A6BC2B1D24E2}" type="datetime1">
              <a:rPr lang="en-US" smtClean="0"/>
              <a:t>5/21/2019</a:t>
            </a:fld>
            <a:endParaRPr lang="en-US" dirty="0"/>
          </a:p>
        </p:txBody>
      </p:sp>
      <p:sp>
        <p:nvSpPr>
          <p:cNvPr id="6" name="Footer Placeholder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a:xfrm>
            <a:off x="7366000" y="6356350"/>
            <a:ext cx="1320800" cy="365125"/>
          </a:xfrm>
          <a:prstGeom prst="rect">
            <a:avLst/>
          </a:prstGeom>
        </p:spPr>
        <p:txBody>
          <a:bodyPr/>
          <a:lstStyle>
            <a:lvl1pPr algn="ctr">
              <a:defRPr sz="1400" b="0" i="0">
                <a:latin typeface="Arial" panose="020B0604020202020204" pitchFamily="34" charset="0"/>
                <a:cs typeface="Arial" panose="020B0604020202020204" pitchFamily="34" charset="0"/>
              </a:defRPr>
            </a:lvl1pPr>
          </a:lstStyle>
          <a:p>
            <a:fld id="{CCE7EACD-A346-A34B-BBAF-EF458C812BA9}" type="slidenum">
              <a:rPr lang="en-US" smtClean="0"/>
              <a:pPr/>
              <a:t>‹#›</a:t>
            </a:fld>
            <a:endParaRPr lang="en-US" dirty="0"/>
          </a:p>
        </p:txBody>
      </p:sp>
      <p:sp>
        <p:nvSpPr>
          <p:cNvPr id="10" name="Rectangle 9"/>
          <p:cNvSpPr/>
          <p:nvPr userDrawn="1"/>
        </p:nvSpPr>
        <p:spPr>
          <a:xfrm>
            <a:off x="7366000" y="6794500"/>
            <a:ext cx="1320800" cy="63500"/>
          </a:xfrm>
          <a:prstGeom prst="rect">
            <a:avLst/>
          </a:prstGeom>
          <a:solidFill>
            <a:srgbClr val="9E2482"/>
          </a:solidFill>
          <a:ln>
            <a:solidFill>
              <a:srgbClr val="9E248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descr="division-bar-title.jpg"/>
          <p:cNvPicPr>
            <a:picLocks noChangeAspect="1"/>
          </p:cNvPicPr>
          <p:nvPr userDrawn="1"/>
        </p:nvPicPr>
        <p:blipFill>
          <a:blip r:embed="rId2"/>
          <a:stretch>
            <a:fillRect/>
          </a:stretch>
        </p:blipFill>
        <p:spPr>
          <a:xfrm>
            <a:off x="5576" y="0"/>
            <a:ext cx="9138424" cy="45719"/>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8" name="Picture 7" descr="peach-bg.jpg"/>
          <p:cNvPicPr>
            <a:picLocks noChangeAspect="1"/>
          </p:cNvPicPr>
          <p:nvPr userDrawn="1"/>
        </p:nvPicPr>
        <p:blipFill>
          <a:blip r:embed="rId2"/>
          <a:stretch>
            <a:fillRect/>
          </a:stretch>
        </p:blipFill>
        <p:spPr>
          <a:xfrm>
            <a:off x="3759200" y="2298700"/>
            <a:ext cx="5384800" cy="4559300"/>
          </a:xfrm>
          <a:prstGeom prst="rect">
            <a:avLst/>
          </a:prstGeom>
        </p:spPr>
      </p:pic>
      <p:sp>
        <p:nvSpPr>
          <p:cNvPr id="14" name="TextBox 13"/>
          <p:cNvSpPr txBox="1"/>
          <p:nvPr userDrawn="1"/>
        </p:nvSpPr>
        <p:spPr>
          <a:xfrm>
            <a:off x="1928812" y="2649340"/>
            <a:ext cx="3898901" cy="307777"/>
          </a:xfrm>
          <a:prstGeom prst="rect">
            <a:avLst/>
          </a:prstGeom>
          <a:noFill/>
        </p:spPr>
        <p:txBody>
          <a:bodyPr wrap="square" rtlCol="0">
            <a:spAutoFit/>
          </a:bodyPr>
          <a:lstStyle/>
          <a:p>
            <a:pPr algn="l"/>
            <a:r>
              <a:rPr lang="en-US" sz="1400" dirty="0">
                <a:solidFill>
                  <a:srgbClr val="5A5B5C"/>
                </a:solidFill>
                <a:latin typeface="Arial" panose="020B0604020202020204" pitchFamily="34" charset="0"/>
                <a:cs typeface="Arial" panose="020B0604020202020204" pitchFamily="34" charset="0"/>
              </a:rPr>
              <a:t>Human</a:t>
            </a:r>
            <a:r>
              <a:rPr lang="en-US" sz="1400" baseline="0" dirty="0">
                <a:solidFill>
                  <a:srgbClr val="5A5B5C"/>
                </a:solidFill>
                <a:latin typeface="Arial" panose="020B0604020202020204" pitchFamily="34" charset="0"/>
                <a:cs typeface="Arial" panose="020B0604020202020204" pitchFamily="34" charset="0"/>
              </a:rPr>
              <a:t> Resources Administration</a:t>
            </a:r>
            <a:endParaRPr lang="en-US" sz="1400" dirty="0">
              <a:solidFill>
                <a:srgbClr val="5A5B5C"/>
              </a:solidFill>
              <a:latin typeface="Arial" panose="020B0604020202020204" pitchFamily="34" charset="0"/>
              <a:cs typeface="Arial" panose="020B0604020202020204" pitchFamily="34" charset="0"/>
            </a:endParaRPr>
          </a:p>
        </p:txBody>
      </p:sp>
      <p:sp>
        <p:nvSpPr>
          <p:cNvPr id="15" name="Title 14"/>
          <p:cNvSpPr>
            <a:spLocks noGrp="1"/>
          </p:cNvSpPr>
          <p:nvPr>
            <p:ph type="title" hasCustomPrompt="1"/>
          </p:nvPr>
        </p:nvSpPr>
        <p:spPr>
          <a:xfrm>
            <a:off x="1928812" y="3269820"/>
            <a:ext cx="6477000" cy="527480"/>
          </a:xfrm>
        </p:spPr>
        <p:txBody>
          <a:bodyPr/>
          <a:lstStyle>
            <a:lvl1pPr algn="l">
              <a:defRPr>
                <a:latin typeface="Arial" panose="020B0604020202020204" pitchFamily="34" charset="0"/>
                <a:cs typeface="Arial" panose="020B0604020202020204" pitchFamily="34" charset="0"/>
              </a:defRPr>
            </a:lvl1pPr>
          </a:lstStyle>
          <a:p>
            <a:r>
              <a:rPr lang="en-US" dirty="0"/>
              <a:t>1.800.555.555</a:t>
            </a:r>
          </a:p>
        </p:txBody>
      </p:sp>
      <p:sp>
        <p:nvSpPr>
          <p:cNvPr id="17" name="Text Placeholder 16"/>
          <p:cNvSpPr>
            <a:spLocks noGrp="1"/>
          </p:cNvSpPr>
          <p:nvPr>
            <p:ph type="body" sz="quarter" idx="13" hasCustomPrompt="1"/>
          </p:nvPr>
        </p:nvSpPr>
        <p:spPr>
          <a:xfrm>
            <a:off x="1801813" y="3797300"/>
            <a:ext cx="3024187" cy="520700"/>
          </a:xfrm>
        </p:spPr>
        <p:txBody>
          <a:bodyPr/>
          <a:lstStyle>
            <a:lvl1pPr>
              <a:buNone/>
              <a:defRPr>
                <a:latin typeface="Arial" panose="020B0604020202020204" pitchFamily="34" charset="0"/>
                <a:cs typeface="Arial" panose="020B0604020202020204" pitchFamily="34" charset="0"/>
              </a:defRPr>
            </a:lvl1pPr>
          </a:lstStyle>
          <a:p>
            <a:pPr lvl="0"/>
            <a:r>
              <a:rPr lang="en-US" dirty="0" err="1"/>
              <a:t>www.doas.ga.gov</a:t>
            </a:r>
            <a:endParaRPr lang="en-US" dirty="0"/>
          </a:p>
        </p:txBody>
      </p:sp>
      <p:pic>
        <p:nvPicPr>
          <p:cNvPr id="7" name="Picture 6" descr="DOAS Logo.jpg"/>
          <p:cNvPicPr>
            <a:picLocks noChangeAspect="1"/>
          </p:cNvPicPr>
          <p:nvPr userDrawn="1"/>
        </p:nvPicPr>
        <p:blipFill>
          <a:blip r:embed="rId3"/>
          <a:stretch>
            <a:fillRect/>
          </a:stretch>
        </p:blipFill>
        <p:spPr>
          <a:xfrm>
            <a:off x="457200" y="2368327"/>
            <a:ext cx="1511300" cy="1511300"/>
          </a:xfrm>
          <a:prstGeom prst="rect">
            <a:avLst/>
          </a:prstGeom>
        </p:spPr>
      </p:pic>
      <p:pic>
        <p:nvPicPr>
          <p:cNvPr id="10" name="Picture 9" descr="division-bar-title.jpg"/>
          <p:cNvPicPr>
            <a:picLocks noChangeAspect="1"/>
          </p:cNvPicPr>
          <p:nvPr userDrawn="1"/>
        </p:nvPicPr>
        <p:blipFill>
          <a:blip r:embed="rId4"/>
          <a:stretch>
            <a:fillRect/>
          </a:stretch>
        </p:blipFill>
        <p:spPr>
          <a:xfrm>
            <a:off x="1968500" y="3130584"/>
            <a:ext cx="7175500" cy="45719"/>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AE11B4-E0F2-4E92-9423-4163FF1840C8}" type="datetime1">
              <a:rPr lang="en-US" smtClean="0"/>
              <a:t>5/21/2019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9" name="Slide Number Placeholder 6"/>
          <p:cNvSpPr>
            <a:spLocks noGrp="1"/>
          </p:cNvSpPr>
          <p:nvPr>
            <p:ph type="sldNum" sz="quarter" idx="4"/>
          </p:nvPr>
        </p:nvSpPr>
        <p:spPr>
          <a:xfrm>
            <a:off x="7366000" y="6356350"/>
            <a:ext cx="1320800" cy="365125"/>
          </a:xfrm>
          <a:prstGeom prst="rect">
            <a:avLst/>
          </a:prstGeom>
        </p:spPr>
        <p:txBody>
          <a:bodyPr/>
          <a:lstStyle>
            <a:lvl1pPr algn="ctr">
              <a:defRPr sz="1400" b="0" i="0">
                <a:solidFill>
                  <a:srgbClr val="897865"/>
                </a:solidFill>
                <a:latin typeface="Helvetica"/>
                <a:cs typeface="Helvetica"/>
              </a:defRPr>
            </a:lvl1pPr>
          </a:lstStyle>
          <a:p>
            <a:fld id="{CCE7EACD-A346-A34B-BBAF-EF458C812BA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8" r:id="rId3"/>
    <p:sldLayoutId id="2147483652" r:id="rId4"/>
    <p:sldLayoutId id="2147483653" r:id="rId5"/>
    <p:sldLayoutId id="2147483655" r:id="rId6"/>
    <p:sldLayoutId id="2147483656" r:id="rId7"/>
    <p:sldLayoutId id="2147483657" r:id="rId8"/>
    <p:sldLayoutId id="2147483659" r:id="rId9"/>
  </p:sldLayoutIdLst>
  <p:hf hdr="0" ftr="0" dt="0"/>
  <p:txStyles>
    <p:titleStyle>
      <a:lvl1pPr algn="ctr" defTabSz="457200" rtl="0" eaLnBrk="1" latinLnBrk="0" hangingPunct="1">
        <a:spcBef>
          <a:spcPct val="0"/>
        </a:spcBef>
        <a:buNone/>
        <a:defRPr sz="3000" b="0" i="0" kern="1200">
          <a:solidFill>
            <a:srgbClr val="897865"/>
          </a:solidFill>
          <a:latin typeface="Helvetica"/>
          <a:ea typeface="+mj-ea"/>
          <a:cs typeface="Helvetica"/>
        </a:defRPr>
      </a:lvl1pPr>
    </p:titleStyle>
    <p:bodyStyle>
      <a:lvl1pPr marL="342900" indent="-182880" algn="l" defTabSz="457200" rtl="0" eaLnBrk="1" latinLnBrk="0" hangingPunct="1">
        <a:spcBef>
          <a:spcPts val="600"/>
        </a:spcBef>
        <a:spcAft>
          <a:spcPts val="0"/>
        </a:spcAft>
        <a:buClr>
          <a:srgbClr val="9E2482"/>
        </a:buClr>
        <a:buSzPct val="115000"/>
        <a:buFont typeface="Wingdings" charset="2"/>
        <a:buChar char="§"/>
        <a:defRPr sz="1400" b="0" i="0" kern="1200">
          <a:solidFill>
            <a:srgbClr val="897865"/>
          </a:solidFill>
          <a:latin typeface="Helvetica"/>
          <a:ea typeface="+mn-ea"/>
          <a:cs typeface="Helvetica"/>
        </a:defRPr>
      </a:lvl1pPr>
      <a:lvl2pPr marL="742950" indent="-182880" algn="l" defTabSz="457200" rtl="0" eaLnBrk="1" latinLnBrk="0" hangingPunct="1">
        <a:spcBef>
          <a:spcPts val="600"/>
        </a:spcBef>
        <a:spcAft>
          <a:spcPts val="0"/>
        </a:spcAft>
        <a:buClr>
          <a:srgbClr val="6A6C69"/>
        </a:buClr>
        <a:buSzPct val="115000"/>
        <a:buFont typeface="Lucida Grande"/>
        <a:buChar char="-"/>
        <a:defRPr sz="1400" b="0" i="0" kern="1200">
          <a:solidFill>
            <a:srgbClr val="897865"/>
          </a:solidFill>
          <a:latin typeface="Helvetica"/>
          <a:ea typeface="+mn-ea"/>
          <a:cs typeface="Helvetica"/>
        </a:defRPr>
      </a:lvl2pPr>
      <a:lvl3pPr marL="1143000" indent="-182880" algn="l" defTabSz="457200" rtl="0" eaLnBrk="1" latinLnBrk="0" hangingPunct="1">
        <a:spcBef>
          <a:spcPts val="600"/>
        </a:spcBef>
        <a:spcAft>
          <a:spcPts val="0"/>
        </a:spcAft>
        <a:buClr>
          <a:srgbClr val="6A6C69"/>
        </a:buClr>
        <a:buSzPct val="115000"/>
        <a:buFont typeface="Lucida Grande"/>
        <a:buChar char="-"/>
        <a:defRPr sz="1400" b="0" i="0" kern="1200">
          <a:solidFill>
            <a:srgbClr val="897865"/>
          </a:solidFill>
          <a:latin typeface="Helvetica"/>
          <a:ea typeface="+mn-ea"/>
          <a:cs typeface="Helvetica"/>
        </a:defRPr>
      </a:lvl3pPr>
      <a:lvl4pPr marL="1600200" indent="-182880" algn="l" defTabSz="457200" rtl="0" eaLnBrk="1" latinLnBrk="0" hangingPunct="1">
        <a:spcBef>
          <a:spcPts val="600"/>
        </a:spcBef>
        <a:spcAft>
          <a:spcPts val="0"/>
        </a:spcAft>
        <a:buClr>
          <a:srgbClr val="6A6C69"/>
        </a:buClr>
        <a:buSzPct val="115000"/>
        <a:buFont typeface="Lucida Grande"/>
        <a:buChar char="-"/>
        <a:defRPr sz="1400" b="0" i="0" kern="1200">
          <a:solidFill>
            <a:srgbClr val="897865"/>
          </a:solidFill>
          <a:latin typeface="Helvetica"/>
          <a:ea typeface="+mn-ea"/>
          <a:cs typeface="Helvetica"/>
        </a:defRPr>
      </a:lvl4pPr>
      <a:lvl5pPr marL="2057400" indent="-182880" algn="l" defTabSz="457200" rtl="0" eaLnBrk="1" latinLnBrk="0" hangingPunct="1">
        <a:spcBef>
          <a:spcPts val="600"/>
        </a:spcBef>
        <a:spcAft>
          <a:spcPts val="0"/>
        </a:spcAft>
        <a:buClr>
          <a:srgbClr val="6A6C69"/>
        </a:buClr>
        <a:buSzPct val="115000"/>
        <a:buFont typeface="Lucida Grande"/>
        <a:buChar char="-"/>
        <a:defRPr sz="1400" b="0" i="0" kern="1200">
          <a:solidFill>
            <a:srgbClr val="897865"/>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7739065"/>
      </p:ext>
    </p:extLst>
  </p:cSld>
  <p:clrMap bg1="lt1" tx1="dk1" bg2="lt2" tx2="dk2" accent1="accent1" accent2="accent2" accent3="accent3" accent4="accent4" accent5="accent5" accent6="accent6" hlink="hlink" folHlink="folHlink"/>
  <p:sldLayoutIdLst>
    <p:sldLayoutId id="2147483661" r:id="rId1"/>
    <p:sldLayoutId id="2147483662" r:id="rId2"/>
  </p:sldLayoutIdLst>
  <p:hf hdr="0" ftr="0" dt="0"/>
  <p:txStyles>
    <p:titleStyle>
      <a:lvl1pPr algn="l" defTabSz="685800" rtl="0" eaLnBrk="1" latinLnBrk="0" hangingPunct="1">
        <a:lnSpc>
          <a:spcPct val="90000"/>
        </a:lnSpc>
        <a:spcBef>
          <a:spcPct val="0"/>
        </a:spcBef>
        <a:buNone/>
        <a:defRPr lang="en-US" sz="2700" b="0" i="0" kern="1200" spc="225" dirty="0">
          <a:solidFill>
            <a:srgbClr val="002850"/>
          </a:solidFill>
          <a:latin typeface="DIN Pro Cond Bold" panose="020B0806020101010102" pitchFamily="34" charset="0"/>
          <a:ea typeface="+mn-ea"/>
          <a:cs typeface="DIN Pro Cond Bold" panose="020B0806020101010102"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1800" b="1" kern="1200">
          <a:solidFill>
            <a:srgbClr val="ED8B00"/>
          </a:solidFill>
          <a:latin typeface="DIN Pro Cond Bold" panose="020B0806020101010102" pitchFamily="34" charset="0"/>
          <a:ea typeface="+mn-ea"/>
          <a:cs typeface="DIN Pro Cond Bold" panose="020B0806020101010102" pitchFamily="34" charset="0"/>
        </a:defRPr>
      </a:lvl1pPr>
      <a:lvl2pPr marL="0" indent="0" algn="l" defTabSz="685800" rtl="0" eaLnBrk="1" latinLnBrk="0" hangingPunct="1">
        <a:lnSpc>
          <a:spcPct val="90000"/>
        </a:lnSpc>
        <a:spcBef>
          <a:spcPts val="375"/>
        </a:spcBef>
        <a:buFont typeface="Arial" panose="020B0604020202020204" pitchFamily="34" charset="0"/>
        <a:buNone/>
        <a:defRPr sz="1500" kern="1200">
          <a:solidFill>
            <a:srgbClr val="00A3AD"/>
          </a:solidFill>
          <a:latin typeface="Calibri" panose="020F0502020204030204" pitchFamily="34" charset="0"/>
          <a:ea typeface="+mn-ea"/>
          <a:cs typeface="DIN Pro Cond Bold" panose="020B0806020101010102" pitchFamily="34" charset="0"/>
        </a:defRPr>
      </a:lvl2pPr>
      <a:lvl3pPr marL="0" indent="0" algn="l" defTabSz="685800" rtl="0" eaLnBrk="1" latinLnBrk="0" hangingPunct="1">
        <a:lnSpc>
          <a:spcPct val="90000"/>
        </a:lnSpc>
        <a:spcBef>
          <a:spcPts val="900"/>
        </a:spcBef>
        <a:spcAft>
          <a:spcPts val="900"/>
        </a:spcAft>
        <a:buFont typeface="Arial" panose="020B0604020202020204" pitchFamily="34" charset="0"/>
        <a:buNone/>
        <a:defRPr sz="1500" b="1" kern="1200">
          <a:solidFill>
            <a:schemeClr val="tx2"/>
          </a:solidFill>
          <a:latin typeface="Calibri" panose="020F0502020204030204" pitchFamily="34" charset="0"/>
          <a:ea typeface="+mn-ea"/>
          <a:cs typeface="DIN Pro Cond Bold" panose="020B0806020101010102" pitchFamily="34" charset="0"/>
        </a:defRPr>
      </a:lvl3pPr>
      <a:lvl4pPr marL="0" indent="0" algn="l" defTabSz="685800" rtl="0" eaLnBrk="1" latinLnBrk="0" hangingPunct="1">
        <a:lnSpc>
          <a:spcPct val="90000"/>
        </a:lnSpc>
        <a:spcBef>
          <a:spcPts val="0"/>
        </a:spcBef>
        <a:spcAft>
          <a:spcPts val="450"/>
        </a:spcAft>
        <a:buFont typeface="Arial" panose="020B0604020202020204" pitchFamily="34" charset="0"/>
        <a:buNone/>
        <a:defRPr sz="1200" kern="1200">
          <a:solidFill>
            <a:schemeClr val="tx1">
              <a:lumMod val="85000"/>
              <a:lumOff val="15000"/>
            </a:schemeClr>
          </a:solidFill>
          <a:latin typeface="+mn-lt"/>
          <a:ea typeface="+mn-ea"/>
          <a:cs typeface="+mn-cs"/>
        </a:defRPr>
      </a:lvl4pPr>
      <a:lvl5pPr marL="0" indent="0" algn="l" defTabSz="685800" rtl="0" eaLnBrk="1" latinLnBrk="0" hangingPunct="1">
        <a:lnSpc>
          <a:spcPct val="90000"/>
        </a:lnSpc>
        <a:spcBef>
          <a:spcPts val="0"/>
        </a:spcBef>
        <a:spcAft>
          <a:spcPts val="900"/>
        </a:spcAft>
        <a:buFont typeface="Arial" panose="020B0604020202020204" pitchFamily="34" charset="0"/>
        <a:buNone/>
        <a:defRPr sz="1200" kern="1200">
          <a:solidFill>
            <a:schemeClr val="tx1">
              <a:lumMod val="85000"/>
              <a:lumOff val="1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guide id="3" pos="144">
          <p15:clr>
            <a:srgbClr val="F26B43"/>
          </p15:clr>
        </p15:guide>
        <p15:guide id="4" pos="5652">
          <p15:clr>
            <a:srgbClr val="F26B43"/>
          </p15:clr>
        </p15:guide>
        <p15:guide id="5" orient="horz" pos="264">
          <p15:clr>
            <a:srgbClr val="F26B43"/>
          </p15:clr>
        </p15:guide>
        <p15:guide id="6" orient="horz" pos="792">
          <p15:clr>
            <a:srgbClr val="F26B43"/>
          </p15:clr>
        </p15:guide>
        <p15:guide id="7" orient="horz" pos="420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hyperlink" Target="mailto:yzuckerman@kepro.com" TargetMode="External"/><Relationship Id="rId2" Type="http://schemas.openxmlformats.org/officeDocument/2006/relationships/hyperlink" Target="mailto:smbaker@kepro.com" TargetMode="Externa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1.xml"/><Relationship Id="rId4" Type="http://schemas.openxmlformats.org/officeDocument/2006/relationships/image" Target="../media/image21.gi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4.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6.xml"/><Relationship Id="rId5" Type="http://schemas.openxmlformats.org/officeDocument/2006/relationships/image" Target="../media/image26.png"/><Relationship Id="rId4" Type="http://schemas.openxmlformats.org/officeDocument/2006/relationships/image" Target="../media/image25.jp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9.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1.xml"/><Relationship Id="rId4" Type="http://schemas.openxmlformats.org/officeDocument/2006/relationships/image" Target="../media/image21.gif"/></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1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13.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15.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16.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17.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18.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19.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0.xml"/><Relationship Id="rId4" Type="http://schemas.openxmlformats.org/officeDocument/2006/relationships/image" Target="../media/image30.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1.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xml"/><Relationship Id="rId1" Type="http://schemas.openxmlformats.org/officeDocument/2006/relationships/tags" Target="../tags/tag2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xml"/><Relationship Id="rId1" Type="http://schemas.openxmlformats.org/officeDocument/2006/relationships/tags" Target="../tags/tag23.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2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tags" Target="../tags/tag25.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26.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27.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28.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29.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xml"/><Relationship Id="rId1" Type="http://schemas.openxmlformats.org/officeDocument/2006/relationships/tags" Target="../tags/tag30.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xml"/><Relationship Id="rId1" Type="http://schemas.openxmlformats.org/officeDocument/2006/relationships/tags" Target="../tags/tag31.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xml"/><Relationship Id="rId1" Type="http://schemas.openxmlformats.org/officeDocument/2006/relationships/tags" Target="../tags/tag32.xml"/><Relationship Id="rId4" Type="http://schemas.openxmlformats.org/officeDocument/2006/relationships/image" Target="../media/image31.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3.xml"/><Relationship Id="rId1" Type="http://schemas.openxmlformats.org/officeDocument/2006/relationships/tags" Target="../tags/tag33.xml"/><Relationship Id="rId5" Type="http://schemas.openxmlformats.org/officeDocument/2006/relationships/image" Target="../media/image33.png"/><Relationship Id="rId4" Type="http://schemas.openxmlformats.org/officeDocument/2006/relationships/image" Target="../media/image32.png"/></Relationships>
</file>

<file path=ppt/slides/_rels/slide49.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34.xml"/><Relationship Id="rId6" Type="http://schemas.openxmlformats.org/officeDocument/2006/relationships/image" Target="../media/image34.png"/><Relationship Id="rId5" Type="http://schemas.openxmlformats.org/officeDocument/2006/relationships/notesSlide" Target="../notesSlides/notesSlide41.xml"/><Relationship Id="rId4"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3.xml"/><Relationship Id="rId1" Type="http://schemas.openxmlformats.org/officeDocument/2006/relationships/tags" Target="../tags/tag35.xml"/><Relationship Id="rId4" Type="http://schemas.openxmlformats.org/officeDocument/2006/relationships/image" Target="../media/image35.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3.xml"/><Relationship Id="rId1" Type="http://schemas.openxmlformats.org/officeDocument/2006/relationships/tags" Target="../tags/tag36.xml"/><Relationship Id="rId4" Type="http://schemas.openxmlformats.org/officeDocument/2006/relationships/image" Target="../media/image36.emf"/></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3.xml"/><Relationship Id="rId1" Type="http://schemas.openxmlformats.org/officeDocument/2006/relationships/tags" Target="../tags/tag37.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jp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38.xml"/><Relationship Id="rId4" Type="http://schemas.openxmlformats.org/officeDocument/2006/relationships/image" Target="../media/image40.jp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3.xml"/><Relationship Id="rId1" Type="http://schemas.openxmlformats.org/officeDocument/2006/relationships/tags" Target="../tags/tag39.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3.xml"/><Relationship Id="rId1" Type="http://schemas.openxmlformats.org/officeDocument/2006/relationships/tags" Target="../tags/tag40.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3.xml"/><Relationship Id="rId1" Type="http://schemas.openxmlformats.org/officeDocument/2006/relationships/tags" Target="../tags/tag41.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3.xml"/><Relationship Id="rId1" Type="http://schemas.openxmlformats.org/officeDocument/2006/relationships/tags" Target="../tags/tag4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5012417" y="2822754"/>
            <a:ext cx="3995738" cy="406400"/>
          </a:xfrm>
        </p:spPr>
        <p:txBody>
          <a:bodyPr/>
          <a:lstStyle/>
          <a:p>
            <a:r>
              <a:rPr lang="en-US" dirty="0">
                <a:solidFill>
                  <a:schemeClr val="bg1"/>
                </a:solidFill>
                <a:latin typeface="Arial" panose="020B0604020202020204" pitchFamily="34" charset="0"/>
                <a:cs typeface="Arial" panose="020B0604020202020204" pitchFamily="34" charset="0"/>
              </a:rPr>
              <a:t>May 21, 2019</a:t>
            </a:r>
          </a:p>
        </p:txBody>
      </p:sp>
      <p:sp>
        <p:nvSpPr>
          <p:cNvPr id="8" name="Title 5"/>
          <p:cNvSpPr>
            <a:spLocks noGrp="1"/>
          </p:cNvSpPr>
          <p:nvPr>
            <p:ph type="title"/>
          </p:nvPr>
        </p:nvSpPr>
        <p:spPr>
          <a:xfrm>
            <a:off x="2291255" y="1127807"/>
            <a:ext cx="6782215" cy="1417588"/>
          </a:xfrm>
        </p:spPr>
        <p:txBody>
          <a:bodyPr anchor="b">
            <a:normAutofit/>
          </a:bodyPr>
          <a:lstStyle/>
          <a:p>
            <a:r>
              <a:rPr lang="en-US" dirty="0">
                <a:solidFill>
                  <a:schemeClr val="bg1"/>
                </a:solidFill>
                <a:latin typeface="Arial" panose="020B0604020202020204" pitchFamily="34" charset="0"/>
                <a:cs typeface="Arial" panose="020B0604020202020204" pitchFamily="34" charset="0"/>
              </a:rPr>
              <a:t>Quarterly HR Community Meeting</a:t>
            </a:r>
          </a:p>
        </p:txBody>
      </p:sp>
      <p:sp>
        <p:nvSpPr>
          <p:cNvPr id="9" name="Text Placeholder 7"/>
          <p:cNvSpPr>
            <a:spLocks noGrp="1"/>
          </p:cNvSpPr>
          <p:nvPr>
            <p:ph type="body" sz="quarter" idx="11"/>
          </p:nvPr>
        </p:nvSpPr>
        <p:spPr>
          <a:xfrm>
            <a:off x="5077732" y="2545395"/>
            <a:ext cx="3995738" cy="371474"/>
          </a:xfrm>
        </p:spPr>
        <p:txBody>
          <a:bodyPr>
            <a:normAutofit/>
          </a:bodyPr>
          <a:lstStyle/>
          <a:p>
            <a:r>
              <a:rPr lang="en-US" dirty="0">
                <a:solidFill>
                  <a:schemeClr val="bg1"/>
                </a:solidFill>
                <a:latin typeface="Arial" panose="020B0604020202020204" pitchFamily="34" charset="0"/>
                <a:cs typeface="Arial" panose="020B0604020202020204" pitchFamily="34" charset="0"/>
              </a:rPr>
              <a:t>Human Resources Administration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95296"/>
            <a:ext cx="9144000" cy="625641"/>
          </a:xfrm>
        </p:spPr>
        <p:txBody>
          <a:bodyPr/>
          <a:lstStyle/>
          <a:p>
            <a:r>
              <a:rPr lang="en-US" dirty="0"/>
              <a:t>Legal Services</a:t>
            </a:r>
            <a:endParaRPr lang="en-US" dirty="0">
              <a:solidFill>
                <a:srgbClr val="002F5F"/>
              </a:solidFill>
              <a:latin typeface="Calibri Light" panose="020F0302020204030204" pitchFamily="34" charset="0"/>
              <a:cs typeface="Calibri Light" panose="020F0302020204030204" pitchFamily="34" charset="0"/>
            </a:endParaRPr>
          </a:p>
        </p:txBody>
      </p:sp>
      <p:sp>
        <p:nvSpPr>
          <p:cNvPr id="3" name="Text Placeholder 2"/>
          <p:cNvSpPr>
            <a:spLocks noGrp="1"/>
          </p:cNvSpPr>
          <p:nvPr>
            <p:ph type="body" sz="quarter" idx="4294967295"/>
          </p:nvPr>
        </p:nvSpPr>
        <p:spPr>
          <a:xfrm>
            <a:off x="3241120" y="1614776"/>
            <a:ext cx="5571429" cy="4174949"/>
          </a:xfrm>
          <a:prstGeom prst="rect">
            <a:avLst/>
          </a:prstGeom>
        </p:spPr>
        <p:txBody>
          <a:bodyPr/>
          <a:lstStyle/>
          <a:p>
            <a:pPr marL="342900" indent="-342900">
              <a:buClr>
                <a:srgbClr val="51284F"/>
              </a:buClr>
              <a:buFont typeface="Arial" panose="020B0604020202020204" pitchFamily="34" charset="0"/>
              <a:buChar char="•"/>
            </a:pPr>
            <a:r>
              <a:rPr lang="en-US" sz="2000" b="0" dirty="0">
                <a:solidFill>
                  <a:schemeClr val="tx1"/>
                </a:solidFill>
                <a:latin typeface="+mn-lt"/>
                <a:cs typeface="Arial" panose="020B0604020202020204" pitchFamily="34" charset="0"/>
              </a:rPr>
              <a:t>Up to 30 minute consultation with local attorney (in person or via telephone).</a:t>
            </a:r>
          </a:p>
          <a:p>
            <a:pPr marL="342900" indent="-342900">
              <a:buClr>
                <a:srgbClr val="51284F"/>
              </a:buClr>
              <a:buFont typeface="Arial" panose="020B0604020202020204" pitchFamily="34" charset="0"/>
              <a:buChar char="•"/>
            </a:pPr>
            <a:r>
              <a:rPr lang="en-US" sz="2000" b="0" dirty="0">
                <a:solidFill>
                  <a:schemeClr val="tx1"/>
                </a:solidFill>
                <a:latin typeface="+mn-lt"/>
                <a:cs typeface="Arial" panose="020B0604020202020204" pitchFamily="34" charset="0"/>
              </a:rPr>
              <a:t>Network credentialed attorneys – minimum five years experience in practice.  Must be member of local bar association, possess an active license and maintain malpractice insurance.</a:t>
            </a:r>
          </a:p>
          <a:p>
            <a:pPr marL="342900" indent="-342900">
              <a:buClr>
                <a:srgbClr val="51284F"/>
              </a:buClr>
              <a:buFont typeface="Arial" panose="020B0604020202020204" pitchFamily="34" charset="0"/>
              <a:buChar char="•"/>
            </a:pPr>
            <a:r>
              <a:rPr lang="en-US" sz="2000" b="0" dirty="0">
                <a:solidFill>
                  <a:schemeClr val="tx1"/>
                </a:solidFill>
                <a:latin typeface="+mn-lt"/>
                <a:cs typeface="Arial" panose="020B0604020202020204" pitchFamily="34" charset="0"/>
              </a:rPr>
              <a:t>If member wishes to retain the attorney they may do so at a 25% discount.</a:t>
            </a:r>
          </a:p>
          <a:p>
            <a:pPr marL="342900" indent="-342900">
              <a:buClr>
                <a:srgbClr val="51284F"/>
              </a:buClr>
              <a:buFont typeface="Arial" panose="020B0604020202020204" pitchFamily="34" charset="0"/>
              <a:buChar char="•"/>
            </a:pPr>
            <a:r>
              <a:rPr lang="en-US" sz="2000" b="0" dirty="0">
                <a:solidFill>
                  <a:schemeClr val="tx1"/>
                </a:solidFill>
                <a:latin typeface="+mn-lt"/>
                <a:cs typeface="Arial" panose="020B0604020202020204" pitchFamily="34" charset="0"/>
              </a:rPr>
              <a:t>Mediation services also included in benefit.  Same discount applies if they chose to retain the services of the mediator.</a:t>
            </a:r>
          </a:p>
          <a:p>
            <a:endParaRPr lang="en-US" dirty="0">
              <a:solidFill>
                <a:schemeClr val="tx1"/>
              </a:solidFill>
            </a:endParaRP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val="0"/>
              </a:ext>
            </a:extLst>
          </a:blip>
          <a:srcRect l="65494"/>
          <a:stretch/>
        </p:blipFill>
        <p:spPr>
          <a:xfrm>
            <a:off x="334537" y="1315673"/>
            <a:ext cx="2746582" cy="5111993"/>
          </a:xfrm>
          <a:prstGeom prst="rect">
            <a:avLst/>
          </a:prstGeom>
        </p:spPr>
      </p:pic>
      <p:sp>
        <p:nvSpPr>
          <p:cNvPr id="5" name="TextBox 4">
            <a:extLst>
              <a:ext uri="{FF2B5EF4-FFF2-40B4-BE49-F238E27FC236}">
                <a16:creationId xmlns:a16="http://schemas.microsoft.com/office/drawing/2014/main" id="{DC205C52-A9A4-4583-BF9D-D9A329AA92D7}"/>
              </a:ext>
            </a:extLst>
          </p:cNvPr>
          <p:cNvSpPr txBox="1"/>
          <p:nvPr/>
        </p:nvSpPr>
        <p:spPr>
          <a:xfrm>
            <a:off x="7951808" y="6431697"/>
            <a:ext cx="601884" cy="307777"/>
          </a:xfrm>
          <a:prstGeom prst="rect">
            <a:avLst/>
          </a:prstGeom>
          <a:noFill/>
        </p:spPr>
        <p:txBody>
          <a:bodyPr wrap="square" rtlCol="0">
            <a:spAutoFit/>
          </a:bodyPr>
          <a:lstStyle/>
          <a:p>
            <a:pPr algn="ctr"/>
            <a:r>
              <a:rPr lang="en-US" sz="1400" dirty="0"/>
              <a:t>6</a:t>
            </a:r>
          </a:p>
        </p:txBody>
      </p:sp>
    </p:spTree>
    <p:extLst>
      <p:ext uri="{BB962C8B-B14F-4D97-AF65-F5344CB8AC3E}">
        <p14:creationId xmlns:p14="http://schemas.microsoft.com/office/powerpoint/2010/main" val="15594015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252" y="319093"/>
            <a:ext cx="8745304" cy="685800"/>
          </a:xfrm>
        </p:spPr>
        <p:txBody>
          <a:bodyPr/>
          <a:lstStyle/>
          <a:p>
            <a:r>
              <a:rPr lang="en-US" dirty="0"/>
              <a:t>Financial Services</a:t>
            </a: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val="0"/>
              </a:ext>
            </a:extLst>
          </a:blip>
          <a:srcRect t="4546" b="3030"/>
          <a:stretch/>
        </p:blipFill>
        <p:spPr>
          <a:xfrm>
            <a:off x="1577340" y="1257492"/>
            <a:ext cx="5775128" cy="5337618"/>
          </a:xfrm>
          <a:prstGeom prst="rect">
            <a:avLst/>
          </a:prstGeom>
        </p:spPr>
      </p:pic>
      <p:sp>
        <p:nvSpPr>
          <p:cNvPr id="5" name="TextBox 4">
            <a:extLst>
              <a:ext uri="{FF2B5EF4-FFF2-40B4-BE49-F238E27FC236}">
                <a16:creationId xmlns:a16="http://schemas.microsoft.com/office/drawing/2014/main" id="{FE421375-83E1-4893-BDF3-71FD41132BEE}"/>
              </a:ext>
            </a:extLst>
          </p:cNvPr>
          <p:cNvSpPr txBox="1"/>
          <p:nvPr/>
        </p:nvSpPr>
        <p:spPr>
          <a:xfrm>
            <a:off x="7963383" y="6470248"/>
            <a:ext cx="601884" cy="307777"/>
          </a:xfrm>
          <a:prstGeom prst="rect">
            <a:avLst/>
          </a:prstGeom>
          <a:noFill/>
        </p:spPr>
        <p:txBody>
          <a:bodyPr wrap="square" rtlCol="0">
            <a:spAutoFit/>
          </a:bodyPr>
          <a:lstStyle/>
          <a:p>
            <a:pPr algn="ctr"/>
            <a:r>
              <a:rPr lang="en-US" sz="1400" dirty="0"/>
              <a:t>7</a:t>
            </a:r>
          </a:p>
        </p:txBody>
      </p:sp>
    </p:spTree>
    <p:extLst>
      <p:ext uri="{BB962C8B-B14F-4D97-AF65-F5344CB8AC3E}">
        <p14:creationId xmlns:p14="http://schemas.microsoft.com/office/powerpoint/2010/main" val="17914857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Program Launch</a:t>
            </a:r>
          </a:p>
        </p:txBody>
      </p:sp>
      <p:sp>
        <p:nvSpPr>
          <p:cNvPr id="5" name="Text Placeholder 4"/>
          <p:cNvSpPr>
            <a:spLocks noGrp="1"/>
          </p:cNvSpPr>
          <p:nvPr>
            <p:ph type="body" sz="quarter" idx="10"/>
          </p:nvPr>
        </p:nvSpPr>
        <p:spPr/>
        <p:txBody>
          <a:bodyPr/>
          <a:lstStyle/>
          <a:p>
            <a:pPr marL="285750" indent="-285750">
              <a:buFont typeface="Arial" panose="020B0604020202020204" pitchFamily="34" charset="0"/>
              <a:buChar char="•"/>
            </a:pPr>
            <a:r>
              <a:rPr lang="en-US" b="0" dirty="0"/>
              <a:t>Week of May 27</a:t>
            </a:r>
            <a:r>
              <a:rPr lang="en-US" b="0" baseline="30000" dirty="0"/>
              <a:t>th</a:t>
            </a:r>
            <a:r>
              <a:rPr lang="en-US" b="0" dirty="0"/>
              <a:t> – Launch conference calls to provide overview of transition and next steps.</a:t>
            </a:r>
          </a:p>
          <a:p>
            <a:pPr marL="285750" indent="-285750">
              <a:buFont typeface="Arial" panose="020B0604020202020204" pitchFamily="34" charset="0"/>
              <a:buChar char="•"/>
            </a:pPr>
            <a:r>
              <a:rPr lang="en-US" b="0" dirty="0"/>
              <a:t>Week of June 10</a:t>
            </a:r>
            <a:r>
              <a:rPr lang="en-US" b="0" baseline="30000" dirty="0"/>
              <a:t>th</a:t>
            </a:r>
            <a:r>
              <a:rPr lang="en-US" b="0" dirty="0"/>
              <a:t> – Electronic materials sent to each agency along with Q/A related to transition.</a:t>
            </a:r>
          </a:p>
          <a:p>
            <a:pPr marL="285750" indent="-285750">
              <a:buFont typeface="Arial" panose="020B0604020202020204" pitchFamily="34" charset="0"/>
              <a:buChar char="•"/>
            </a:pPr>
            <a:r>
              <a:rPr lang="en-US" b="0" dirty="0"/>
              <a:t>Week of June 17</a:t>
            </a:r>
            <a:r>
              <a:rPr lang="en-US" b="0" baseline="30000" dirty="0"/>
              <a:t>th</a:t>
            </a:r>
            <a:r>
              <a:rPr lang="en-US" b="0" dirty="0"/>
              <a:t> – Brochures and wallet cards mailed to agency</a:t>
            </a:r>
          </a:p>
          <a:p>
            <a:pPr marL="285750" indent="-285750">
              <a:buFont typeface="Arial" panose="020B0604020202020204" pitchFamily="34" charset="0"/>
              <a:buChar char="•"/>
            </a:pPr>
            <a:r>
              <a:rPr lang="en-US" b="0" dirty="0"/>
              <a:t>Beginning June 24</a:t>
            </a:r>
            <a:r>
              <a:rPr lang="en-US" b="0" baseline="30000" dirty="0"/>
              <a:t>th</a:t>
            </a:r>
            <a:r>
              <a:rPr lang="en-US" b="0" dirty="0"/>
              <a:t> – KEPRO will accept transferred calls from current vendor for clients wishing to schedule face to face appointment after July 1.</a:t>
            </a:r>
          </a:p>
          <a:p>
            <a:pPr marL="285750" indent="-285750">
              <a:buFont typeface="Arial" panose="020B0604020202020204" pitchFamily="34" charset="0"/>
              <a:buChar char="•"/>
            </a:pPr>
            <a:r>
              <a:rPr lang="en-US" b="0" dirty="0"/>
              <a:t>July 1 – KEPRO program live</a:t>
            </a:r>
          </a:p>
          <a:p>
            <a:endParaRPr lang="en-US" dirty="0"/>
          </a:p>
          <a:p>
            <a:endParaRPr lang="en-US" dirty="0"/>
          </a:p>
        </p:txBody>
      </p:sp>
      <p:pic>
        <p:nvPicPr>
          <p:cNvPr id="16" name="Picture 15"/>
          <p:cNvPicPr>
            <a:picLocks noChangeAspect="1"/>
          </p:cNvPicPr>
          <p:nvPr/>
        </p:nvPicPr>
        <p:blipFill rotWithShape="1">
          <a:blip r:embed="rId3" cstate="screen">
            <a:extLst>
              <a:ext uri="{28A0092B-C50C-407E-A947-70E740481C1C}">
                <a14:useLocalDpi xmlns:a14="http://schemas.microsoft.com/office/drawing/2010/main" val="0"/>
              </a:ext>
            </a:extLst>
          </a:blip>
          <a:srcRect t="15028"/>
          <a:stretch/>
        </p:blipFill>
        <p:spPr>
          <a:xfrm>
            <a:off x="4860845" y="4407829"/>
            <a:ext cx="1913975" cy="1885415"/>
          </a:xfrm>
          <a:prstGeom prst="rect">
            <a:avLst/>
          </a:prstGeom>
          <a:ln>
            <a:solidFill>
              <a:schemeClr val="accent3">
                <a:lumMod val="60000"/>
                <a:lumOff val="40000"/>
              </a:schemeClr>
            </a:solidFill>
          </a:ln>
          <a:effectLst>
            <a:outerShdw blurRad="50800" dist="38100" dir="2700000" algn="tl" rotWithShape="0">
              <a:prstClr val="black">
                <a:alpha val="40000"/>
              </a:prstClr>
            </a:outerShdw>
          </a:effectLst>
        </p:spPr>
      </p:pic>
      <p:pic>
        <p:nvPicPr>
          <p:cNvPr id="14" name="Picture 13"/>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rot="21244670">
            <a:off x="2518812" y="5513705"/>
            <a:ext cx="1706101" cy="959682"/>
          </a:xfrm>
          <a:prstGeom prst="rect">
            <a:avLst/>
          </a:prstGeom>
          <a:effectLst>
            <a:outerShdw blurRad="50800" dist="38100" dir="2700000" algn="tl" rotWithShape="0">
              <a:prstClr val="black">
                <a:alpha val="40000"/>
              </a:prstClr>
            </a:outerShdw>
          </a:effectLst>
        </p:spPr>
      </p:pic>
      <p:pic>
        <p:nvPicPr>
          <p:cNvPr id="15" name="Picture 14"/>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rot="1053223">
            <a:off x="6155940" y="4286074"/>
            <a:ext cx="1721432" cy="2227735"/>
          </a:xfrm>
          <a:prstGeom prst="rect">
            <a:avLst/>
          </a:prstGeom>
          <a:ln>
            <a:solidFill>
              <a:schemeClr val="accent3">
                <a:lumMod val="60000"/>
                <a:lumOff val="40000"/>
              </a:schemeClr>
            </a:solidFill>
          </a:ln>
          <a:effectLst>
            <a:outerShdw blurRad="50800" dist="38100" dir="2700000" algn="tl" rotWithShape="0">
              <a:prstClr val="black">
                <a:alpha val="40000"/>
              </a:prstClr>
            </a:outerShdw>
          </a:effectLst>
        </p:spPr>
      </p:pic>
      <p:pic>
        <p:nvPicPr>
          <p:cNvPr id="8" name="Picture 7"/>
          <p:cNvPicPr>
            <a:picLocks noChangeAspect="1"/>
          </p:cNvPicPr>
          <p:nvPr/>
        </p:nvPicPr>
        <p:blipFill rotWithShape="1">
          <a:blip r:embed="rId6" cstate="screen">
            <a:extLst>
              <a:ext uri="{28A0092B-C50C-407E-A947-70E740481C1C}">
                <a14:useLocalDpi xmlns:a14="http://schemas.microsoft.com/office/drawing/2010/main" val="0"/>
              </a:ext>
            </a:extLst>
          </a:blip>
          <a:srcRect l="2897" t="1016" r="2937" b="3729"/>
          <a:stretch/>
        </p:blipFill>
        <p:spPr>
          <a:xfrm rot="21293563">
            <a:off x="4012864" y="4978994"/>
            <a:ext cx="1104985" cy="1696725"/>
          </a:xfrm>
          <a:prstGeom prst="rect">
            <a:avLst/>
          </a:prstGeom>
          <a:ln>
            <a:solidFill>
              <a:schemeClr val="accent3">
                <a:lumMod val="60000"/>
                <a:lumOff val="40000"/>
              </a:schemeClr>
            </a:solidFill>
          </a:ln>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E67A7ADB-2556-41F5-AE7B-07178AA5B770}"/>
              </a:ext>
            </a:extLst>
          </p:cNvPr>
          <p:cNvSpPr txBox="1"/>
          <p:nvPr/>
        </p:nvSpPr>
        <p:spPr>
          <a:xfrm>
            <a:off x="7872293" y="6570417"/>
            <a:ext cx="601884" cy="307777"/>
          </a:xfrm>
          <a:prstGeom prst="rect">
            <a:avLst/>
          </a:prstGeom>
          <a:noFill/>
        </p:spPr>
        <p:txBody>
          <a:bodyPr wrap="square" rtlCol="0">
            <a:spAutoFit/>
          </a:bodyPr>
          <a:lstStyle/>
          <a:p>
            <a:pPr algn="ctr"/>
            <a:r>
              <a:rPr lang="en-US" sz="1400" dirty="0"/>
              <a:t>8</a:t>
            </a:r>
          </a:p>
        </p:txBody>
      </p:sp>
    </p:spTree>
    <p:extLst>
      <p:ext uri="{BB962C8B-B14F-4D97-AF65-F5344CB8AC3E}">
        <p14:creationId xmlns:p14="http://schemas.microsoft.com/office/powerpoint/2010/main" val="27235241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247" y="516560"/>
            <a:ext cx="8745304" cy="625641"/>
          </a:xfrm>
        </p:spPr>
        <p:txBody>
          <a:bodyPr/>
          <a:lstStyle/>
          <a:p>
            <a:r>
              <a:rPr lang="en-US" dirty="0"/>
              <a:t>Next Steps &amp; KEPRO Key Staff</a:t>
            </a:r>
          </a:p>
        </p:txBody>
      </p:sp>
      <p:sp>
        <p:nvSpPr>
          <p:cNvPr id="3" name="Text Placeholder 2"/>
          <p:cNvSpPr>
            <a:spLocks noGrp="1"/>
          </p:cNvSpPr>
          <p:nvPr>
            <p:ph type="body" sz="quarter" idx="10"/>
          </p:nvPr>
        </p:nvSpPr>
        <p:spPr/>
        <p:txBody>
          <a:bodyPr/>
          <a:lstStyle/>
          <a:p>
            <a:pPr marL="285750" indent="-285750">
              <a:buFont typeface="Arial" panose="020B0604020202020204" pitchFamily="34" charset="0"/>
              <a:buChar char="•"/>
            </a:pPr>
            <a:r>
              <a:rPr lang="en-US" b="0" dirty="0"/>
              <a:t>Submit signed participation agreement to Susan Baker</a:t>
            </a:r>
          </a:p>
          <a:p>
            <a:pPr marL="285750" indent="-285750">
              <a:buFont typeface="Arial" panose="020B0604020202020204" pitchFamily="34" charset="0"/>
              <a:buChar char="•"/>
            </a:pPr>
            <a:r>
              <a:rPr lang="en-US" b="0" dirty="0"/>
              <a:t>Provide follow up information related to head count and key contact(s)</a:t>
            </a:r>
          </a:p>
          <a:p>
            <a:pPr marL="285750" indent="-285750">
              <a:buFont typeface="Arial" panose="020B0604020202020204" pitchFamily="34" charset="0"/>
              <a:buChar char="•"/>
            </a:pPr>
            <a:r>
              <a:rPr lang="en-US" b="0" dirty="0"/>
              <a:t>Attend one of the launch sessions week of May 27</a:t>
            </a:r>
            <a:r>
              <a:rPr lang="en-US" b="0" baseline="30000" dirty="0"/>
              <a:t>th</a:t>
            </a:r>
            <a:r>
              <a:rPr lang="en-US" b="0" dirty="0"/>
              <a:t> for updates on launch</a:t>
            </a:r>
          </a:p>
          <a:p>
            <a:pPr marL="285750" indent="-285750">
              <a:buFont typeface="Arial" panose="020B0604020202020204" pitchFamily="34" charset="0"/>
              <a:buChar char="•"/>
            </a:pPr>
            <a:r>
              <a:rPr lang="en-US" b="0" dirty="0"/>
              <a:t>Watch for materials week of June 17th</a:t>
            </a:r>
          </a:p>
          <a:p>
            <a:endParaRPr lang="en-US" b="0" dirty="0"/>
          </a:p>
          <a:p>
            <a:endParaRPr lang="en-US" b="0" dirty="0"/>
          </a:p>
          <a:p>
            <a:r>
              <a:rPr lang="en-US" b="0" dirty="0"/>
              <a:t>Susan Baker – Market Vice President</a:t>
            </a:r>
          </a:p>
          <a:p>
            <a:pPr marL="285750" indent="-285750">
              <a:buFont typeface="Arial" panose="020B0604020202020204" pitchFamily="34" charset="0"/>
              <a:buChar char="•"/>
            </a:pPr>
            <a:r>
              <a:rPr lang="en-US" b="0" dirty="0"/>
              <a:t>Email – </a:t>
            </a:r>
            <a:r>
              <a:rPr lang="en-US" b="0" dirty="0">
                <a:hlinkClick r:id="rId2"/>
              </a:rPr>
              <a:t>smbaker@kepro.com</a:t>
            </a:r>
            <a:endParaRPr lang="en-US" b="0" dirty="0"/>
          </a:p>
          <a:p>
            <a:pPr marL="285750" indent="-285750">
              <a:buFont typeface="Arial" panose="020B0604020202020204" pitchFamily="34" charset="0"/>
              <a:buChar char="•"/>
            </a:pPr>
            <a:endParaRPr lang="en-US" b="0" dirty="0"/>
          </a:p>
          <a:p>
            <a:r>
              <a:rPr lang="en-US" b="0" dirty="0"/>
              <a:t>Yvonne Zuckerman – Account Manager</a:t>
            </a:r>
          </a:p>
          <a:p>
            <a:pPr marL="285750" indent="-285750">
              <a:buFont typeface="Arial" panose="020B0604020202020204" pitchFamily="34" charset="0"/>
              <a:buChar char="•"/>
            </a:pPr>
            <a:r>
              <a:rPr lang="en-US" b="0" dirty="0"/>
              <a:t>Email – </a:t>
            </a:r>
            <a:r>
              <a:rPr lang="en-US" b="0" dirty="0">
                <a:hlinkClick r:id="rId3"/>
              </a:rPr>
              <a:t>yzuckerman@kepro.com</a:t>
            </a:r>
            <a:endParaRPr lang="en-US" b="0" dirty="0"/>
          </a:p>
          <a:p>
            <a:pPr marL="285750" indent="-285750">
              <a:buFont typeface="Arial" panose="020B0604020202020204" pitchFamily="34" charset="0"/>
              <a:buChar char="•"/>
            </a:pPr>
            <a:endParaRPr lang="en-US" dirty="0"/>
          </a:p>
          <a:p>
            <a:endParaRPr lang="en-US" dirty="0"/>
          </a:p>
        </p:txBody>
      </p:sp>
      <p:sp>
        <p:nvSpPr>
          <p:cNvPr id="4" name="TextBox 3">
            <a:extLst>
              <a:ext uri="{FF2B5EF4-FFF2-40B4-BE49-F238E27FC236}">
                <a16:creationId xmlns:a16="http://schemas.microsoft.com/office/drawing/2014/main" id="{5962360E-E041-45AC-92C0-B896690600FF}"/>
              </a:ext>
            </a:extLst>
          </p:cNvPr>
          <p:cNvSpPr txBox="1"/>
          <p:nvPr/>
        </p:nvSpPr>
        <p:spPr>
          <a:xfrm>
            <a:off x="7917084" y="6470248"/>
            <a:ext cx="601884" cy="307777"/>
          </a:xfrm>
          <a:prstGeom prst="rect">
            <a:avLst/>
          </a:prstGeom>
          <a:noFill/>
        </p:spPr>
        <p:txBody>
          <a:bodyPr wrap="square" rtlCol="0">
            <a:spAutoFit/>
          </a:bodyPr>
          <a:lstStyle/>
          <a:p>
            <a:pPr algn="ctr"/>
            <a:r>
              <a:rPr lang="en-US" sz="1400" dirty="0"/>
              <a:t>9</a:t>
            </a:r>
          </a:p>
        </p:txBody>
      </p:sp>
    </p:spTree>
    <p:extLst>
      <p:ext uri="{BB962C8B-B14F-4D97-AF65-F5344CB8AC3E}">
        <p14:creationId xmlns:p14="http://schemas.microsoft.com/office/powerpoint/2010/main" val="28471641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247" y="326958"/>
            <a:ext cx="8745304" cy="625641"/>
          </a:xfrm>
        </p:spPr>
        <p:txBody>
          <a:bodyPr/>
          <a:lstStyle/>
          <a:p>
            <a:r>
              <a:rPr lang="en-US" dirty="0"/>
              <a:t>Customer Satisfaction &amp; Results</a:t>
            </a:r>
          </a:p>
        </p:txBody>
      </p:sp>
      <p:sp>
        <p:nvSpPr>
          <p:cNvPr id="3" name="Text Placeholder 2"/>
          <p:cNvSpPr>
            <a:spLocks noGrp="1"/>
          </p:cNvSpPr>
          <p:nvPr>
            <p:ph type="body" sz="quarter" idx="10"/>
          </p:nvPr>
        </p:nvSpPr>
        <p:spPr>
          <a:xfrm>
            <a:off x="1" y="1269782"/>
            <a:ext cx="5947408" cy="4950617"/>
          </a:xfrm>
        </p:spPr>
        <p:txBody>
          <a:bodyPr/>
          <a:lstStyle/>
          <a:p>
            <a:pPr marL="228600" lvl="2">
              <a:spcBef>
                <a:spcPts val="750"/>
              </a:spcBef>
              <a:spcAft>
                <a:spcPts val="0"/>
              </a:spcAft>
              <a:buClr>
                <a:srgbClr val="7AB800"/>
              </a:buClr>
              <a:buSzPct val="68000"/>
            </a:pPr>
            <a:r>
              <a:rPr lang="en-US" sz="2000" dirty="0">
                <a:solidFill>
                  <a:srgbClr val="E98300"/>
                </a:solidFill>
              </a:rPr>
              <a:t>Strong History of Performance and Customer Satisfaction</a:t>
            </a:r>
          </a:p>
          <a:p>
            <a:pPr marL="514350" lvl="2" indent="-285750">
              <a:spcBef>
                <a:spcPts val="750"/>
              </a:spcBef>
              <a:spcAft>
                <a:spcPts val="0"/>
              </a:spcAft>
              <a:buSzPct val="82000"/>
              <a:buFont typeface="Calibri" panose="020F0502020204030204" pitchFamily="34" charset="0"/>
              <a:buChar char="•"/>
            </a:pPr>
            <a:r>
              <a:rPr lang="en-GB" sz="2000" b="0" dirty="0">
                <a:solidFill>
                  <a:srgbClr val="000000"/>
                </a:solidFill>
              </a:rPr>
              <a:t>2018 Annual Satisfaction and Outcomes</a:t>
            </a:r>
          </a:p>
          <a:p>
            <a:pPr marL="914400" lvl="2" indent="-342900">
              <a:spcBef>
                <a:spcPts val="750"/>
              </a:spcBef>
              <a:spcAft>
                <a:spcPts val="0"/>
              </a:spcAft>
              <a:buSzPct val="100000"/>
              <a:buFont typeface="Courier New" panose="02070309020205020404" pitchFamily="49" charset="0"/>
              <a:buChar char="o"/>
            </a:pPr>
            <a:r>
              <a:rPr lang="en-GB" sz="2000" b="0" dirty="0">
                <a:solidFill>
                  <a:srgbClr val="000000"/>
                </a:solidFill>
              </a:rPr>
              <a:t>99% of utilizers would recommend the program to others</a:t>
            </a:r>
          </a:p>
          <a:p>
            <a:pPr marL="914400" lvl="2" indent="-342900">
              <a:spcBef>
                <a:spcPts val="750"/>
              </a:spcBef>
              <a:spcAft>
                <a:spcPts val="0"/>
              </a:spcAft>
              <a:buSzPct val="100000"/>
              <a:buFont typeface="Courier New" panose="02070309020205020404" pitchFamily="49" charset="0"/>
              <a:buChar char="o"/>
            </a:pPr>
            <a:r>
              <a:rPr lang="en-GB" sz="2000" b="0" dirty="0">
                <a:solidFill>
                  <a:srgbClr val="000000"/>
                </a:solidFill>
              </a:rPr>
              <a:t>97% of utilizers would use the program again</a:t>
            </a:r>
          </a:p>
          <a:p>
            <a:pPr marL="914400" lvl="2" indent="-342900">
              <a:spcBef>
                <a:spcPts val="750"/>
              </a:spcBef>
              <a:spcAft>
                <a:spcPts val="0"/>
              </a:spcAft>
              <a:buSzPct val="100000"/>
              <a:buFont typeface="Courier New" panose="02070309020205020404" pitchFamily="49" charset="0"/>
              <a:buChar char="o"/>
            </a:pPr>
            <a:r>
              <a:rPr lang="en-GB" sz="2000" b="0" dirty="0">
                <a:solidFill>
                  <a:srgbClr val="000000"/>
                </a:solidFill>
              </a:rPr>
              <a:t>93% of members report improved functioning at work</a:t>
            </a:r>
          </a:p>
          <a:p>
            <a:pPr marL="914400" lvl="2" indent="-342900">
              <a:spcBef>
                <a:spcPts val="750"/>
              </a:spcBef>
              <a:spcAft>
                <a:spcPts val="0"/>
              </a:spcAft>
              <a:buSzPct val="100000"/>
              <a:buFont typeface="Courier New" panose="02070309020205020404" pitchFamily="49" charset="0"/>
              <a:buChar char="o"/>
            </a:pPr>
            <a:r>
              <a:rPr lang="en-GB" sz="2000" b="0" dirty="0">
                <a:solidFill>
                  <a:srgbClr val="000000"/>
                </a:solidFill>
              </a:rPr>
              <a:t>96% of members report the ability to manage problems better</a:t>
            </a:r>
          </a:p>
          <a:p>
            <a:pPr marL="914400" lvl="2" indent="-342900">
              <a:spcBef>
                <a:spcPts val="750"/>
              </a:spcBef>
              <a:spcAft>
                <a:spcPts val="0"/>
              </a:spcAft>
              <a:buSzPct val="100000"/>
              <a:buFont typeface="Courier New" panose="02070309020205020404" pitchFamily="49" charset="0"/>
              <a:buChar char="o"/>
            </a:pPr>
            <a:r>
              <a:rPr lang="en-GB" sz="2000" b="0" dirty="0">
                <a:solidFill>
                  <a:srgbClr val="000000"/>
                </a:solidFill>
              </a:rPr>
              <a:t>98% of the members report overall satisfaction with the program </a:t>
            </a:r>
          </a:p>
          <a:p>
            <a:endParaRPr lang="en-US"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126480" y="981175"/>
            <a:ext cx="2667000" cy="4599296"/>
          </a:xfrm>
          <a:prstGeom prst="rect">
            <a:avLst/>
          </a:prstGeom>
        </p:spPr>
      </p:pic>
      <p:sp>
        <p:nvSpPr>
          <p:cNvPr id="5" name="TextBox 4">
            <a:extLst>
              <a:ext uri="{FF2B5EF4-FFF2-40B4-BE49-F238E27FC236}">
                <a16:creationId xmlns:a16="http://schemas.microsoft.com/office/drawing/2014/main" id="{94473AAC-6ED6-4009-A705-3EC18F9DDC6E}"/>
              </a:ext>
            </a:extLst>
          </p:cNvPr>
          <p:cNvSpPr txBox="1"/>
          <p:nvPr/>
        </p:nvSpPr>
        <p:spPr>
          <a:xfrm>
            <a:off x="7917084" y="6470248"/>
            <a:ext cx="601884" cy="307777"/>
          </a:xfrm>
          <a:prstGeom prst="rect">
            <a:avLst/>
          </a:prstGeom>
          <a:noFill/>
        </p:spPr>
        <p:txBody>
          <a:bodyPr wrap="square" rtlCol="0">
            <a:spAutoFit/>
          </a:bodyPr>
          <a:lstStyle/>
          <a:p>
            <a:pPr algn="ctr"/>
            <a:r>
              <a:rPr lang="en-US" sz="1400" dirty="0"/>
              <a:t>10</a:t>
            </a:r>
          </a:p>
        </p:txBody>
      </p:sp>
    </p:spTree>
    <p:extLst>
      <p:ext uri="{BB962C8B-B14F-4D97-AF65-F5344CB8AC3E}">
        <p14:creationId xmlns:p14="http://schemas.microsoft.com/office/powerpoint/2010/main" val="23294483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Emotional Intelligence for HR Professionals</a:t>
            </a:r>
          </a:p>
        </p:txBody>
      </p:sp>
      <p:sp>
        <p:nvSpPr>
          <p:cNvPr id="3" name="Text Placeholder 2"/>
          <p:cNvSpPr>
            <a:spLocks noGrp="1"/>
          </p:cNvSpPr>
          <p:nvPr>
            <p:ph type="body" sz="quarter" idx="11"/>
          </p:nvPr>
        </p:nvSpPr>
        <p:spPr/>
        <p:txBody>
          <a:bodyPr/>
          <a:lstStyle/>
          <a:p>
            <a:r>
              <a:rPr lang="en-US" dirty="0"/>
              <a:t>Conrad Norman</a:t>
            </a:r>
          </a:p>
          <a:p>
            <a:endParaRPr lang="en-US" dirty="0"/>
          </a:p>
        </p:txBody>
      </p:sp>
    </p:spTree>
    <p:extLst>
      <p:ext uri="{BB962C8B-B14F-4D97-AF65-F5344CB8AC3E}">
        <p14:creationId xmlns:p14="http://schemas.microsoft.com/office/powerpoint/2010/main" val="18346647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6DE2BB-D4D1-4FEA-AECB-C36CB2D2DC51}"/>
              </a:ext>
            </a:extLst>
          </p:cNvPr>
          <p:cNvPicPr>
            <a:picLocks noChangeAspect="1"/>
          </p:cNvPicPr>
          <p:nvPr/>
        </p:nvPicPr>
        <p:blipFill>
          <a:blip r:embed="rId4"/>
          <a:stretch>
            <a:fillRect/>
          </a:stretch>
        </p:blipFill>
        <p:spPr>
          <a:xfrm>
            <a:off x="-1644499" y="749524"/>
            <a:ext cx="12573000" cy="5238750"/>
          </a:xfrm>
          <a:prstGeom prst="rect">
            <a:avLst/>
          </a:prstGeom>
        </p:spPr>
      </p:pic>
      <p:sp>
        <p:nvSpPr>
          <p:cNvPr id="2" name="Slide Number Placeholder 1">
            <a:extLst>
              <a:ext uri="{FF2B5EF4-FFF2-40B4-BE49-F238E27FC236}">
                <a16:creationId xmlns:a16="http://schemas.microsoft.com/office/drawing/2014/main" id="{91A4ADFA-5B6B-47FB-BABB-2ACD817B05D8}"/>
              </a:ext>
            </a:extLst>
          </p:cNvPr>
          <p:cNvSpPr>
            <a:spLocks noGrp="1"/>
          </p:cNvSpPr>
          <p:nvPr>
            <p:ph type="sldNum" sz="quarter" idx="12"/>
          </p:nvPr>
        </p:nvSpPr>
        <p:spPr/>
        <p:txBody>
          <a:bodyPr/>
          <a:lstStyle/>
          <a:p>
            <a:r>
              <a:rPr lang="en-US" dirty="0"/>
              <a:t>1</a:t>
            </a:r>
          </a:p>
        </p:txBody>
      </p:sp>
    </p:spTree>
    <p:custDataLst>
      <p:tags r:id="rId1"/>
    </p:custDataLst>
    <p:extLst>
      <p:ext uri="{BB962C8B-B14F-4D97-AF65-F5344CB8AC3E}">
        <p14:creationId xmlns:p14="http://schemas.microsoft.com/office/powerpoint/2010/main" val="36978693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736F387-E6E7-4B81-ABAA-F2652DE768C4}"/>
              </a:ext>
            </a:extLst>
          </p:cNvPr>
          <p:cNvPicPr>
            <a:picLocks noChangeAspect="1"/>
          </p:cNvPicPr>
          <p:nvPr/>
        </p:nvPicPr>
        <p:blipFill>
          <a:blip r:embed="rId4"/>
          <a:stretch>
            <a:fillRect/>
          </a:stretch>
        </p:blipFill>
        <p:spPr>
          <a:xfrm>
            <a:off x="2888491" y="1024355"/>
            <a:ext cx="3402858" cy="4448571"/>
          </a:xfrm>
          <a:prstGeom prst="rect">
            <a:avLst/>
          </a:prstGeom>
        </p:spPr>
      </p:pic>
      <p:sp>
        <p:nvSpPr>
          <p:cNvPr id="2" name="Slide Number Placeholder 1">
            <a:extLst>
              <a:ext uri="{FF2B5EF4-FFF2-40B4-BE49-F238E27FC236}">
                <a16:creationId xmlns:a16="http://schemas.microsoft.com/office/drawing/2014/main" id="{730CAD65-081A-4590-B0B7-CAA105EB1852}"/>
              </a:ext>
            </a:extLst>
          </p:cNvPr>
          <p:cNvSpPr>
            <a:spLocks noGrp="1"/>
          </p:cNvSpPr>
          <p:nvPr>
            <p:ph type="sldNum" sz="quarter" idx="12"/>
          </p:nvPr>
        </p:nvSpPr>
        <p:spPr/>
        <p:txBody>
          <a:bodyPr/>
          <a:lstStyle/>
          <a:p>
            <a:r>
              <a:rPr lang="en-US" dirty="0"/>
              <a:t>2</a:t>
            </a:r>
          </a:p>
        </p:txBody>
      </p:sp>
    </p:spTree>
    <p:custDataLst>
      <p:tags r:id="rId1"/>
    </p:custDataLst>
    <p:extLst>
      <p:ext uri="{BB962C8B-B14F-4D97-AF65-F5344CB8AC3E}">
        <p14:creationId xmlns:p14="http://schemas.microsoft.com/office/powerpoint/2010/main" val="1854901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2A7C6F-49C3-486C-ACF0-FFC5F5522681}"/>
              </a:ext>
            </a:extLst>
          </p:cNvPr>
          <p:cNvPicPr>
            <a:picLocks noChangeAspect="1"/>
          </p:cNvPicPr>
          <p:nvPr/>
        </p:nvPicPr>
        <p:blipFill>
          <a:blip r:embed="rId4"/>
          <a:stretch>
            <a:fillRect/>
          </a:stretch>
        </p:blipFill>
        <p:spPr>
          <a:xfrm>
            <a:off x="954457" y="447956"/>
            <a:ext cx="7068510" cy="4243048"/>
          </a:xfrm>
          <a:prstGeom prst="rect">
            <a:avLst/>
          </a:prstGeom>
        </p:spPr>
      </p:pic>
      <p:sp>
        <p:nvSpPr>
          <p:cNvPr id="3" name="TextBox 2"/>
          <p:cNvSpPr txBox="1"/>
          <p:nvPr/>
        </p:nvSpPr>
        <p:spPr>
          <a:xfrm>
            <a:off x="6242209" y="4691003"/>
            <a:ext cx="914400" cy="646331"/>
          </a:xfrm>
          <a:prstGeom prst="rect">
            <a:avLst/>
          </a:prstGeom>
          <a:noFill/>
        </p:spPr>
        <p:txBody>
          <a:bodyPr wrap="square" rtlCol="0">
            <a:spAutoFit/>
          </a:bodyPr>
          <a:lstStyle/>
          <a:p>
            <a:pPr algn="ctr"/>
            <a:r>
              <a:rPr lang="en-US" sz="3600" b="1" dirty="0">
                <a:solidFill>
                  <a:srgbClr val="897865"/>
                </a:solidFill>
                <a:latin typeface="Helvetica"/>
                <a:ea typeface="+mj-ea"/>
                <a:cs typeface="Helvetica"/>
              </a:rPr>
              <a:t>EQ</a:t>
            </a:r>
            <a:endParaRPr lang="en-US" sz="3600" dirty="0"/>
          </a:p>
        </p:txBody>
      </p:sp>
      <p:sp>
        <p:nvSpPr>
          <p:cNvPr id="6" name="TextBox 5"/>
          <p:cNvSpPr txBox="1"/>
          <p:nvPr/>
        </p:nvSpPr>
        <p:spPr>
          <a:xfrm>
            <a:off x="1915205" y="4691004"/>
            <a:ext cx="914400" cy="646331"/>
          </a:xfrm>
          <a:prstGeom prst="rect">
            <a:avLst/>
          </a:prstGeom>
          <a:noFill/>
        </p:spPr>
        <p:txBody>
          <a:bodyPr wrap="square" rtlCol="0">
            <a:spAutoFit/>
          </a:bodyPr>
          <a:lstStyle/>
          <a:p>
            <a:pPr algn="ctr"/>
            <a:r>
              <a:rPr lang="en-US" sz="3600" b="1" dirty="0">
                <a:solidFill>
                  <a:srgbClr val="897865"/>
                </a:solidFill>
                <a:latin typeface="Helvetica"/>
                <a:ea typeface="+mj-ea"/>
                <a:cs typeface="Helvetica"/>
              </a:rPr>
              <a:t>IQ</a:t>
            </a:r>
            <a:endParaRPr lang="en-US" sz="3600" dirty="0"/>
          </a:p>
        </p:txBody>
      </p:sp>
      <p:sp>
        <p:nvSpPr>
          <p:cNvPr id="2" name="Slide Number Placeholder 1">
            <a:extLst>
              <a:ext uri="{FF2B5EF4-FFF2-40B4-BE49-F238E27FC236}">
                <a16:creationId xmlns:a16="http://schemas.microsoft.com/office/drawing/2014/main" id="{E336851A-17DA-4ADF-9BF2-55AD7968BF62}"/>
              </a:ext>
            </a:extLst>
          </p:cNvPr>
          <p:cNvSpPr>
            <a:spLocks noGrp="1"/>
          </p:cNvSpPr>
          <p:nvPr>
            <p:ph type="sldNum" sz="quarter" idx="12"/>
          </p:nvPr>
        </p:nvSpPr>
        <p:spPr/>
        <p:txBody>
          <a:bodyPr/>
          <a:lstStyle/>
          <a:p>
            <a:r>
              <a:rPr lang="en-US" dirty="0"/>
              <a:t>3</a:t>
            </a:r>
          </a:p>
        </p:txBody>
      </p:sp>
    </p:spTree>
    <p:custDataLst>
      <p:tags r:id="rId1"/>
    </p:custDataLst>
    <p:extLst>
      <p:ext uri="{BB962C8B-B14F-4D97-AF65-F5344CB8AC3E}">
        <p14:creationId xmlns:p14="http://schemas.microsoft.com/office/powerpoint/2010/main" val="42740484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18F1E1-6902-48C9-B05E-78FBFD786C5D}"/>
              </a:ext>
            </a:extLst>
          </p:cNvPr>
          <p:cNvPicPr>
            <a:picLocks noChangeAspect="1"/>
          </p:cNvPicPr>
          <p:nvPr/>
        </p:nvPicPr>
        <p:blipFill>
          <a:blip r:embed="rId4"/>
          <a:stretch>
            <a:fillRect/>
          </a:stretch>
        </p:blipFill>
        <p:spPr>
          <a:xfrm>
            <a:off x="1935286" y="747227"/>
            <a:ext cx="5430714" cy="5430714"/>
          </a:xfrm>
          <a:prstGeom prst="rect">
            <a:avLst/>
          </a:prstGeom>
          <a:ln>
            <a:noFill/>
          </a:ln>
          <a:effectLst>
            <a:softEdge rad="112500"/>
          </a:effectLst>
        </p:spPr>
      </p:pic>
      <p:sp>
        <p:nvSpPr>
          <p:cNvPr id="2" name="Slide Number Placeholder 1">
            <a:extLst>
              <a:ext uri="{FF2B5EF4-FFF2-40B4-BE49-F238E27FC236}">
                <a16:creationId xmlns:a16="http://schemas.microsoft.com/office/drawing/2014/main" id="{37FC6463-77CF-4876-BB74-28C30FB3D498}"/>
              </a:ext>
            </a:extLst>
          </p:cNvPr>
          <p:cNvSpPr>
            <a:spLocks noGrp="1"/>
          </p:cNvSpPr>
          <p:nvPr>
            <p:ph type="sldNum" sz="quarter" idx="12"/>
          </p:nvPr>
        </p:nvSpPr>
        <p:spPr/>
        <p:txBody>
          <a:bodyPr/>
          <a:lstStyle/>
          <a:p>
            <a:r>
              <a:rPr lang="en-US" dirty="0"/>
              <a:t>4</a:t>
            </a:r>
          </a:p>
        </p:txBody>
      </p:sp>
    </p:spTree>
    <p:custDataLst>
      <p:tags r:id="rId1"/>
    </p:custDataLst>
    <p:extLst>
      <p:ext uri="{BB962C8B-B14F-4D97-AF65-F5344CB8AC3E}">
        <p14:creationId xmlns:p14="http://schemas.microsoft.com/office/powerpoint/2010/main" val="20164001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42F6AF-D16A-4F08-8380-F7A2CCECCA16}"/>
              </a:ext>
            </a:extLst>
          </p:cNvPr>
          <p:cNvSpPr>
            <a:spLocks noGrp="1"/>
          </p:cNvSpPr>
          <p:nvPr>
            <p:ph type="title"/>
          </p:nvPr>
        </p:nvSpPr>
        <p:spPr>
          <a:xfrm>
            <a:off x="457200" y="307529"/>
            <a:ext cx="8229600" cy="1077218"/>
          </a:xfrm>
          <a:prstGeom prst="rect">
            <a:avLst/>
          </a:prstGeom>
        </p:spPr>
        <p:txBody>
          <a:bodyPr wrap="square">
            <a:spAutoFit/>
          </a:bodyPr>
          <a:lstStyle/>
          <a:p>
            <a:pPr algn="ctr"/>
            <a:r>
              <a:rPr lang="en-US" sz="1800" b="1" dirty="0">
                <a:solidFill>
                  <a:schemeClr val="tx1"/>
                </a:solidFill>
                <a:latin typeface="Arial" panose="020B0604020202020204" pitchFamily="34" charset="0"/>
                <a:cs typeface="Arial" panose="020B0604020202020204" pitchFamily="34" charset="0"/>
              </a:rPr>
              <a:t>Quarterly HR Community Meeting</a:t>
            </a:r>
            <a:br>
              <a:rPr lang="en-US" sz="1800" b="1" dirty="0">
                <a:solidFill>
                  <a:schemeClr val="tx1"/>
                </a:solidFill>
                <a:latin typeface="Arial" panose="020B0604020202020204" pitchFamily="34" charset="0"/>
                <a:cs typeface="Arial" panose="020B0604020202020204" pitchFamily="34" charset="0"/>
              </a:rPr>
            </a:br>
            <a:r>
              <a:rPr lang="en-US" sz="1800" b="1" dirty="0">
                <a:solidFill>
                  <a:schemeClr val="tx1"/>
                </a:solidFill>
                <a:latin typeface="Arial" panose="020B0604020202020204" pitchFamily="34" charset="0"/>
                <a:cs typeface="Arial" panose="020B0604020202020204" pitchFamily="34" charset="0"/>
              </a:rPr>
              <a:t>AGENDA</a:t>
            </a:r>
            <a:br>
              <a:rPr lang="en-US" sz="2000" dirty="0">
                <a:solidFill>
                  <a:schemeClr val="tx1"/>
                </a:solidFill>
                <a:latin typeface="Arial" panose="020B0604020202020204" pitchFamily="34" charset="0"/>
                <a:cs typeface="Arial" panose="020B0604020202020204" pitchFamily="34" charset="0"/>
              </a:rPr>
            </a:br>
            <a:r>
              <a:rPr lang="en-US" sz="1400" b="1" dirty="0">
                <a:solidFill>
                  <a:schemeClr val="tx1"/>
                </a:solidFill>
                <a:latin typeface="Arial" panose="020B0604020202020204" pitchFamily="34" charset="0"/>
                <a:cs typeface="Arial" panose="020B0604020202020204" pitchFamily="34" charset="0"/>
              </a:rPr>
              <a:t>May 21, 2019, 10:00am – 12:00pm</a:t>
            </a:r>
            <a:br>
              <a:rPr lang="en-US" sz="1400" dirty="0">
                <a:solidFill>
                  <a:schemeClr val="tx1"/>
                </a:solidFill>
                <a:latin typeface="Arial" panose="020B0604020202020204" pitchFamily="34" charset="0"/>
                <a:cs typeface="Arial" panose="020B0604020202020204" pitchFamily="34" charset="0"/>
              </a:rPr>
            </a:br>
            <a:r>
              <a:rPr lang="en-US" sz="1400" b="1" dirty="0">
                <a:solidFill>
                  <a:schemeClr val="tx1"/>
                </a:solidFill>
                <a:latin typeface="Arial" panose="020B0604020202020204" pitchFamily="34" charset="0"/>
                <a:cs typeface="Arial" panose="020B0604020202020204" pitchFamily="34" charset="0"/>
              </a:rPr>
              <a:t>DNR Board Room, 12</a:t>
            </a:r>
            <a:r>
              <a:rPr lang="en-US" sz="1400" b="1" baseline="30000" dirty="0">
                <a:solidFill>
                  <a:schemeClr val="tx1"/>
                </a:solidFill>
                <a:latin typeface="Arial" panose="020B0604020202020204" pitchFamily="34" charset="0"/>
                <a:cs typeface="Arial" panose="020B0604020202020204" pitchFamily="34" charset="0"/>
              </a:rPr>
              <a:t>th</a:t>
            </a:r>
            <a:r>
              <a:rPr lang="en-US" sz="1400" b="1" dirty="0">
                <a:solidFill>
                  <a:schemeClr val="tx1"/>
                </a:solidFill>
                <a:latin typeface="Arial" panose="020B0604020202020204" pitchFamily="34" charset="0"/>
                <a:cs typeface="Arial" panose="020B0604020202020204" pitchFamily="34" charset="0"/>
              </a:rPr>
              <a:t> Floor, East Tower</a:t>
            </a:r>
          </a:p>
        </p:txBody>
      </p:sp>
      <p:sp>
        <p:nvSpPr>
          <p:cNvPr id="6" name="Content Placeholder 5">
            <a:extLst>
              <a:ext uri="{FF2B5EF4-FFF2-40B4-BE49-F238E27FC236}">
                <a16:creationId xmlns:a16="http://schemas.microsoft.com/office/drawing/2014/main" id="{0F418243-9401-4381-AF98-E006C5EFD2CD}"/>
              </a:ext>
            </a:extLst>
          </p:cNvPr>
          <p:cNvSpPr>
            <a:spLocks noGrp="1"/>
          </p:cNvSpPr>
          <p:nvPr>
            <p:ph idx="1"/>
          </p:nvPr>
        </p:nvSpPr>
        <p:spPr>
          <a:xfrm>
            <a:off x="457200" y="1657659"/>
            <a:ext cx="8229600" cy="4481227"/>
          </a:xfrm>
          <a:prstGeom prst="rect">
            <a:avLst/>
          </a:prstGeom>
        </p:spPr>
        <p:txBody>
          <a:bodyPr wrap="square">
            <a:spAutoFit/>
          </a:bodyPr>
          <a:lstStyle/>
          <a:p>
            <a:pPr lvl="0"/>
            <a:r>
              <a:rPr lang="en-US" sz="1600" b="1" i="1" dirty="0">
                <a:solidFill>
                  <a:schemeClr val="tx1"/>
                </a:solidFill>
                <a:latin typeface="Arial" panose="020B0604020202020204" pitchFamily="34" charset="0"/>
                <a:cs typeface="Arial" panose="020B0604020202020204" pitchFamily="34" charset="0"/>
              </a:rPr>
              <a:t>Welcome </a:t>
            </a:r>
            <a:r>
              <a:rPr lang="en-US" sz="1600" b="1" i="1" dirty="0">
                <a:solidFill>
                  <a:schemeClr val="tx1"/>
                </a:solidFill>
              </a:rPr>
              <a:t>					</a:t>
            </a:r>
            <a:r>
              <a:rPr lang="en-US" sz="1600" b="1" i="1" dirty="0">
                <a:solidFill>
                  <a:schemeClr val="tx1"/>
                </a:solidFill>
                <a:latin typeface="Arial" panose="020B0604020202020204" pitchFamily="34" charset="0"/>
                <a:cs typeface="Arial" panose="020B0604020202020204" pitchFamily="34" charset="0"/>
              </a:rPr>
              <a:t>						Al Howell</a:t>
            </a:r>
          </a:p>
          <a:p>
            <a:pPr marL="160020" lvl="0" indent="0">
              <a:buNone/>
            </a:pPr>
            <a:endParaRPr lang="en-US" sz="1600" b="1" i="1" dirty="0">
              <a:solidFill>
                <a:schemeClr val="tx1"/>
              </a:solidFill>
              <a:latin typeface="Arial" panose="020B0604020202020204" pitchFamily="34" charset="0"/>
              <a:cs typeface="Arial" panose="020B0604020202020204" pitchFamily="34" charset="0"/>
            </a:endParaRPr>
          </a:p>
          <a:p>
            <a:pPr lvl="0"/>
            <a:r>
              <a:rPr lang="en-US" sz="1600" b="1" i="1" dirty="0">
                <a:solidFill>
                  <a:schemeClr val="tx1"/>
                </a:solidFill>
              </a:rPr>
              <a:t>Human Trafficking Prevention Training					First Lady of Georgia</a:t>
            </a:r>
          </a:p>
          <a:p>
            <a:pPr marL="160020" lvl="0" indent="0">
              <a:buNone/>
            </a:pPr>
            <a:r>
              <a:rPr lang="en-US" sz="1600" b="1" i="1" dirty="0">
                <a:solidFill>
                  <a:schemeClr val="tx1"/>
                </a:solidFill>
              </a:rPr>
              <a:t>													Marty Kemp</a:t>
            </a:r>
          </a:p>
          <a:p>
            <a:pPr lvl="0"/>
            <a:endParaRPr lang="en-US" sz="1600" b="1" i="1" dirty="0">
              <a:solidFill>
                <a:schemeClr val="tx1"/>
              </a:solidFill>
              <a:latin typeface="Arial" panose="020B0604020202020204" pitchFamily="34" charset="0"/>
              <a:cs typeface="Arial" panose="020B0604020202020204" pitchFamily="34" charset="0"/>
            </a:endParaRPr>
          </a:p>
          <a:p>
            <a:pPr lvl="0"/>
            <a:r>
              <a:rPr lang="en-US" sz="1600" b="1" i="1" dirty="0">
                <a:solidFill>
                  <a:schemeClr val="tx1"/>
                </a:solidFill>
              </a:rPr>
              <a:t>EAP Update 										Susan Baker, KEPRO</a:t>
            </a:r>
          </a:p>
          <a:p>
            <a:pPr marL="3657600" lvl="8" indent="0">
              <a:buNone/>
            </a:pPr>
            <a:r>
              <a:rPr lang="en-US" sz="1600" b="1" i="1" dirty="0">
                <a:latin typeface="Arial" panose="020B0604020202020204" pitchFamily="34" charset="0"/>
                <a:cs typeface="Arial" panose="020B0604020202020204" pitchFamily="34" charset="0"/>
              </a:rPr>
              <a:t>				    	VP Operations</a:t>
            </a:r>
            <a:endParaRPr lang="en-US" sz="1600" b="1" i="1" dirty="0">
              <a:solidFill>
                <a:schemeClr val="tx1"/>
              </a:solidFill>
              <a:latin typeface="Arial" panose="020B0604020202020204" pitchFamily="34" charset="0"/>
              <a:cs typeface="Arial" panose="020B0604020202020204" pitchFamily="34" charset="0"/>
            </a:endParaRPr>
          </a:p>
          <a:p>
            <a:pPr lvl="1"/>
            <a:endParaRPr lang="en-US" sz="1600" b="1" i="1" dirty="0">
              <a:solidFill>
                <a:schemeClr val="tx1"/>
              </a:solidFill>
              <a:latin typeface="Arial" panose="020B0604020202020204" pitchFamily="34" charset="0"/>
              <a:cs typeface="Arial" panose="020B0604020202020204" pitchFamily="34" charset="0"/>
            </a:endParaRPr>
          </a:p>
          <a:p>
            <a:pPr lvl="0"/>
            <a:r>
              <a:rPr lang="en-US" sz="1600" b="1" i="1" dirty="0">
                <a:solidFill>
                  <a:schemeClr val="tx1"/>
                </a:solidFill>
              </a:rPr>
              <a:t>Emotional Intelligence for HR Professionals</a:t>
            </a:r>
            <a:r>
              <a:rPr lang="en-US" sz="1600" b="1" i="1" dirty="0">
                <a:solidFill>
                  <a:schemeClr val="tx1"/>
                </a:solidFill>
                <a:latin typeface="Arial" panose="020B0604020202020204" pitchFamily="34" charset="0"/>
                <a:cs typeface="Arial" panose="020B0604020202020204" pitchFamily="34" charset="0"/>
              </a:rPr>
              <a:t>				</a:t>
            </a:r>
            <a:r>
              <a:rPr lang="en-US" sz="1600" b="1" i="1" dirty="0">
                <a:solidFill>
                  <a:schemeClr val="tx1"/>
                </a:solidFill>
              </a:rPr>
              <a:t>Conrad Norman</a:t>
            </a:r>
          </a:p>
          <a:p>
            <a:pPr marL="160020" lvl="0" indent="0">
              <a:buNone/>
            </a:pPr>
            <a:endParaRPr lang="en-US" sz="1600" b="1" i="1" dirty="0">
              <a:solidFill>
                <a:schemeClr val="tx1"/>
              </a:solidFill>
              <a:latin typeface="Arial" panose="020B0604020202020204" pitchFamily="34" charset="0"/>
              <a:cs typeface="Arial" panose="020B0604020202020204" pitchFamily="34" charset="0"/>
            </a:endParaRPr>
          </a:p>
          <a:p>
            <a:pPr marL="160020" lvl="0" indent="0">
              <a:buNone/>
            </a:pPr>
            <a:r>
              <a:rPr lang="en-US" sz="1600" b="1" i="1" dirty="0">
                <a:solidFill>
                  <a:schemeClr val="tx1"/>
                </a:solidFill>
                <a:latin typeface="Arial" panose="020B0604020202020204" pitchFamily="34" charset="0"/>
                <a:cs typeface="Arial" panose="020B0604020202020204" pitchFamily="34" charset="0"/>
              </a:rPr>
              <a:t>												</a:t>
            </a:r>
          </a:p>
          <a:p>
            <a:r>
              <a:rPr lang="en-US" sz="1600" b="1" i="1" dirty="0">
                <a:solidFill>
                  <a:schemeClr val="tx1"/>
                </a:solidFill>
              </a:rPr>
              <a:t>Meeting Wrap-up									Al Howell</a:t>
            </a:r>
          </a:p>
          <a:p>
            <a:endParaRPr lang="en-US" sz="1600" b="1" i="1" dirty="0">
              <a:solidFill>
                <a:schemeClr val="tx1"/>
              </a:solidFill>
            </a:endParaRPr>
          </a:p>
          <a:p>
            <a:pPr marL="160020" indent="0" algn="ctr">
              <a:buNone/>
            </a:pPr>
            <a:r>
              <a:rPr lang="en-US" b="1" i="1" dirty="0">
                <a:solidFill>
                  <a:schemeClr val="tx1"/>
                </a:solidFill>
              </a:rPr>
              <a:t>Join us for an informal HR Community lunch in the cafeteria following the meeting.</a:t>
            </a:r>
          </a:p>
        </p:txBody>
      </p:sp>
    </p:spTree>
    <p:extLst>
      <p:ext uri="{BB962C8B-B14F-4D97-AF65-F5344CB8AC3E}">
        <p14:creationId xmlns:p14="http://schemas.microsoft.com/office/powerpoint/2010/main" val="28579121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088FD6F-25F2-40EB-89F4-41286D223362}"/>
              </a:ext>
            </a:extLst>
          </p:cNvPr>
          <p:cNvSpPr/>
          <p:nvPr/>
        </p:nvSpPr>
        <p:spPr>
          <a:xfrm>
            <a:off x="245657" y="1360193"/>
            <a:ext cx="8707274" cy="5186035"/>
          </a:xfrm>
          <a:prstGeom prst="rect">
            <a:avLst/>
          </a:prstGeom>
        </p:spPr>
        <p:txBody>
          <a:bodyPr wrap="square">
            <a:spAutoFit/>
          </a:bodyPr>
          <a:lstStyle/>
          <a:p>
            <a:pPr marL="457200" indent="-457200">
              <a:buFont typeface="Wingdings" panose="05000000000000000000" pitchFamily="2" charset="2"/>
              <a:buChar char="§"/>
            </a:pPr>
            <a:r>
              <a:rPr lang="en-US" sz="2800" b="1" dirty="0">
                <a:latin typeface="Helvetica" panose="020B0604020202020204" pitchFamily="34" charset="0"/>
                <a:cs typeface="Helvetica" panose="020B0604020202020204" pitchFamily="34" charset="0"/>
              </a:rPr>
              <a:t>Emotional Intelligence </a:t>
            </a:r>
            <a:r>
              <a:rPr lang="en-US" sz="2800" dirty="0">
                <a:latin typeface="Helvetica" panose="020B0604020202020204" pitchFamily="34" charset="0"/>
                <a:cs typeface="Helvetica" panose="020B0604020202020204" pitchFamily="34" charset="0"/>
              </a:rPr>
              <a:t>is not about being </a:t>
            </a:r>
            <a:r>
              <a:rPr lang="en-US" sz="2800" i="1" dirty="0">
                <a:latin typeface="Helvetica" panose="020B0604020202020204" pitchFamily="34" charset="0"/>
                <a:cs typeface="Helvetica" panose="020B0604020202020204" pitchFamily="34" charset="0"/>
              </a:rPr>
              <a:t>“nicer” </a:t>
            </a:r>
            <a:br>
              <a:rPr lang="en-US" sz="2800" i="1" dirty="0">
                <a:latin typeface="Helvetica" panose="020B0604020202020204" pitchFamily="34" charset="0"/>
                <a:cs typeface="Helvetica" panose="020B0604020202020204" pitchFamily="34" charset="0"/>
              </a:rPr>
            </a:br>
            <a:r>
              <a:rPr lang="en-US" sz="2800" dirty="0">
                <a:latin typeface="Helvetica" panose="020B0604020202020204" pitchFamily="34" charset="0"/>
                <a:cs typeface="Helvetica" panose="020B0604020202020204" pitchFamily="34" charset="0"/>
              </a:rPr>
              <a:t>or </a:t>
            </a:r>
            <a:r>
              <a:rPr lang="en-US" sz="2800" i="1" dirty="0">
                <a:latin typeface="Helvetica" panose="020B0604020202020204" pitchFamily="34" charset="0"/>
                <a:cs typeface="Helvetica" panose="020B0604020202020204" pitchFamily="34" charset="0"/>
              </a:rPr>
              <a:t>“more polite”</a:t>
            </a:r>
            <a:br>
              <a:rPr lang="en-US" sz="2800" i="1" dirty="0">
                <a:latin typeface="Helvetica" panose="020B0604020202020204" pitchFamily="34" charset="0"/>
                <a:cs typeface="Helvetica" panose="020B0604020202020204" pitchFamily="34" charset="0"/>
              </a:rPr>
            </a:br>
            <a:r>
              <a:rPr lang="en-US" sz="800" dirty="0">
                <a:solidFill>
                  <a:schemeClr val="bg1"/>
                </a:solidFill>
                <a:latin typeface="Helvetica" panose="020B0604020202020204" pitchFamily="34" charset="0"/>
                <a:cs typeface="Helvetica" panose="020B0604020202020204" pitchFamily="34" charset="0"/>
              </a:rPr>
              <a:t>X</a:t>
            </a:r>
          </a:p>
          <a:p>
            <a:pPr marL="457200" lvl="0" indent="-457200">
              <a:buFont typeface="Wingdings" panose="05000000000000000000" pitchFamily="2" charset="2"/>
              <a:buChar char="§"/>
            </a:pPr>
            <a:r>
              <a:rPr lang="en-US" sz="2800" b="1" dirty="0">
                <a:latin typeface="Helvetica" panose="020B0604020202020204" pitchFamily="34" charset="0"/>
                <a:cs typeface="Helvetica" panose="020B0604020202020204" pitchFamily="34" charset="0"/>
              </a:rPr>
              <a:t>Emotional Intelligence </a:t>
            </a:r>
            <a:r>
              <a:rPr lang="en-US" sz="2800" dirty="0">
                <a:latin typeface="Helvetica" panose="020B0604020202020204" pitchFamily="34" charset="0"/>
                <a:cs typeface="Helvetica" panose="020B0604020202020204" pitchFamily="34" charset="0"/>
              </a:rPr>
              <a:t>is not about you trying to </a:t>
            </a:r>
            <a:r>
              <a:rPr lang="en-US" sz="2800" i="1" dirty="0">
                <a:latin typeface="Helvetica" panose="020B0604020202020204" pitchFamily="34" charset="0"/>
                <a:cs typeface="Helvetica" panose="020B0604020202020204" pitchFamily="34" charset="0"/>
              </a:rPr>
              <a:t>“get in touch with your sensitive side”</a:t>
            </a:r>
            <a:br>
              <a:rPr lang="en-US" sz="2800" i="1" dirty="0">
                <a:solidFill>
                  <a:srgbClr val="897865"/>
                </a:solidFill>
                <a:latin typeface="Helvetica" panose="020B0604020202020204" pitchFamily="34" charset="0"/>
                <a:cs typeface="Helvetica" panose="020B0604020202020204" pitchFamily="34" charset="0"/>
              </a:rPr>
            </a:br>
            <a:r>
              <a:rPr lang="en-US" sz="800" dirty="0">
                <a:solidFill>
                  <a:schemeClr val="bg1"/>
                </a:solidFill>
                <a:latin typeface="Helvetica" panose="020B0604020202020204" pitchFamily="34" charset="0"/>
                <a:cs typeface="Helvetica" panose="020B0604020202020204" pitchFamily="34" charset="0"/>
              </a:rPr>
              <a:t>X</a:t>
            </a:r>
          </a:p>
          <a:p>
            <a:pPr marL="457200" indent="-457200">
              <a:buFont typeface="Wingdings" panose="05000000000000000000" pitchFamily="2" charset="2"/>
              <a:buChar char="§"/>
            </a:pPr>
            <a:r>
              <a:rPr lang="en-US" sz="2800" b="1" dirty="0">
                <a:latin typeface="Helvetica" panose="020B0604020202020204" pitchFamily="34" charset="0"/>
                <a:cs typeface="Helvetica" panose="020B0604020202020204" pitchFamily="34" charset="0"/>
              </a:rPr>
              <a:t>Emotional Intelligence </a:t>
            </a:r>
            <a:r>
              <a:rPr lang="en-US" sz="2800" dirty="0">
                <a:latin typeface="Helvetica" panose="020B0604020202020204" pitchFamily="34" charset="0"/>
                <a:cs typeface="Helvetica" panose="020B0604020202020204" pitchFamily="34" charset="0"/>
              </a:rPr>
              <a:t>is not about you becoming more </a:t>
            </a:r>
            <a:r>
              <a:rPr lang="en-US" sz="2800" i="1" dirty="0">
                <a:latin typeface="Helvetica" panose="020B0604020202020204" pitchFamily="34" charset="0"/>
                <a:cs typeface="Helvetica" panose="020B0604020202020204" pitchFamily="34" charset="0"/>
              </a:rPr>
              <a:t>“caring” </a:t>
            </a:r>
            <a:r>
              <a:rPr lang="en-US" sz="2800" dirty="0">
                <a:latin typeface="Helvetica" panose="020B0604020202020204" pitchFamily="34" charset="0"/>
                <a:cs typeface="Helvetica" panose="020B0604020202020204" pitchFamily="34" charset="0"/>
              </a:rPr>
              <a:t>or </a:t>
            </a:r>
            <a:r>
              <a:rPr lang="en-US" sz="2800" i="1" dirty="0">
                <a:latin typeface="Helvetica" panose="020B0604020202020204" pitchFamily="34" charset="0"/>
                <a:cs typeface="Helvetica" panose="020B0604020202020204" pitchFamily="34" charset="0"/>
              </a:rPr>
              <a:t>“touchy-feely”</a:t>
            </a:r>
          </a:p>
          <a:p>
            <a:pPr marL="457200" lvl="0" indent="-457200">
              <a:buFont typeface="Wingdings" panose="05000000000000000000" pitchFamily="2" charset="2"/>
              <a:buChar char="§"/>
            </a:pPr>
            <a:r>
              <a:rPr lang="en-US" sz="800" dirty="0">
                <a:solidFill>
                  <a:schemeClr val="bg1"/>
                </a:solidFill>
                <a:latin typeface="Helvetica" panose="020B0604020202020204" pitchFamily="34" charset="0"/>
                <a:cs typeface="Helvetica" panose="020B0604020202020204" pitchFamily="34" charset="0"/>
              </a:rPr>
              <a:t>X</a:t>
            </a:r>
          </a:p>
          <a:p>
            <a:pPr marL="457200" indent="-457200">
              <a:buFont typeface="Wingdings" panose="05000000000000000000" pitchFamily="2" charset="2"/>
              <a:buChar char="§"/>
            </a:pPr>
            <a:r>
              <a:rPr lang="en-US" sz="2800" b="1" dirty="0">
                <a:latin typeface="Helvetica" panose="020B0604020202020204" pitchFamily="34" charset="0"/>
                <a:cs typeface="Helvetica" panose="020B0604020202020204" pitchFamily="34" charset="0"/>
              </a:rPr>
              <a:t>Emotional Intelligence </a:t>
            </a:r>
            <a:r>
              <a:rPr lang="en-US" sz="2800" dirty="0">
                <a:latin typeface="Helvetica" panose="020B0604020202020204" pitchFamily="34" charset="0"/>
                <a:cs typeface="Helvetica" panose="020B0604020202020204" pitchFamily="34" charset="0"/>
              </a:rPr>
              <a:t>is not about learning to </a:t>
            </a:r>
            <a:br>
              <a:rPr lang="en-US" sz="2800" dirty="0">
                <a:latin typeface="Helvetica" panose="020B0604020202020204" pitchFamily="34" charset="0"/>
                <a:cs typeface="Helvetica" panose="020B0604020202020204" pitchFamily="34" charset="0"/>
              </a:rPr>
            </a:br>
            <a:r>
              <a:rPr lang="en-US" sz="2800" dirty="0">
                <a:latin typeface="Helvetica" panose="020B0604020202020204" pitchFamily="34" charset="0"/>
                <a:cs typeface="Helvetica" panose="020B0604020202020204" pitchFamily="34" charset="0"/>
              </a:rPr>
              <a:t>be more </a:t>
            </a:r>
            <a:r>
              <a:rPr lang="en-US" sz="2800" i="1" dirty="0">
                <a:latin typeface="Helvetica" panose="020B0604020202020204" pitchFamily="34" charset="0"/>
                <a:cs typeface="Helvetica" panose="020B0604020202020204" pitchFamily="34" charset="0"/>
              </a:rPr>
              <a:t>“emotional”</a:t>
            </a:r>
          </a:p>
          <a:p>
            <a:endParaRPr lang="en-US" sz="800" i="1" dirty="0">
              <a:latin typeface="Helvetica" panose="020B0604020202020204" pitchFamily="34" charset="0"/>
              <a:cs typeface="Helvetica" panose="020B0604020202020204" pitchFamily="34" charset="0"/>
            </a:endParaRPr>
          </a:p>
          <a:p>
            <a:pPr marL="457200" indent="-457200">
              <a:buFont typeface="Wingdings" panose="05000000000000000000" pitchFamily="2" charset="2"/>
              <a:buChar char="§"/>
            </a:pPr>
            <a:r>
              <a:rPr lang="en-US" sz="2800" b="1" dirty="0">
                <a:latin typeface="Helvetica" panose="020B0604020202020204" pitchFamily="34" charset="0"/>
                <a:cs typeface="Helvetica" panose="020B0604020202020204" pitchFamily="34" charset="0"/>
              </a:rPr>
              <a:t>Emotional Intelligence</a:t>
            </a:r>
            <a:r>
              <a:rPr lang="en-US" sz="2800" dirty="0">
                <a:latin typeface="Helvetica" panose="020B0604020202020204" pitchFamily="34" charset="0"/>
                <a:cs typeface="Helvetica" panose="020B0604020202020204" pitchFamily="34" charset="0"/>
              </a:rPr>
              <a:t> is not something you are born with or “You either have it or you don’t”</a:t>
            </a:r>
          </a:p>
          <a:p>
            <a:endParaRPr lang="en-US" sz="1900" dirty="0">
              <a:solidFill>
                <a:srgbClr val="897865"/>
              </a:solidFill>
              <a:latin typeface="Helvetica" panose="020B0604020202020204" pitchFamily="34" charset="0"/>
              <a:cs typeface="Helvetica" panose="020B0604020202020204" pitchFamily="34" charset="0"/>
            </a:endParaRPr>
          </a:p>
        </p:txBody>
      </p:sp>
      <p:sp>
        <p:nvSpPr>
          <p:cNvPr id="6" name="Rectangle 5"/>
          <p:cNvSpPr/>
          <p:nvPr/>
        </p:nvSpPr>
        <p:spPr>
          <a:xfrm>
            <a:off x="457200" y="318660"/>
            <a:ext cx="7743154" cy="553998"/>
          </a:xfrm>
          <a:prstGeom prst="rect">
            <a:avLst/>
          </a:prstGeom>
        </p:spPr>
        <p:txBody>
          <a:bodyPr wrap="square">
            <a:spAutoFit/>
          </a:bodyPr>
          <a:lstStyle/>
          <a:p>
            <a:pPr algn="ctr"/>
            <a:r>
              <a:rPr lang="en-US" sz="3000" b="1" dirty="0">
                <a:latin typeface="Helvetica"/>
                <a:ea typeface="+mj-ea"/>
                <a:cs typeface="Helvetica"/>
              </a:rPr>
              <a:t>Emotional Intelligence…What it’s Not</a:t>
            </a:r>
            <a:endParaRPr lang="en-US" dirty="0"/>
          </a:p>
        </p:txBody>
      </p:sp>
      <p:sp>
        <p:nvSpPr>
          <p:cNvPr id="3" name="Slide Number Placeholder 2">
            <a:extLst>
              <a:ext uri="{FF2B5EF4-FFF2-40B4-BE49-F238E27FC236}">
                <a16:creationId xmlns:a16="http://schemas.microsoft.com/office/drawing/2014/main" id="{8F23FFFB-1F85-414C-A52E-9C2D02054C2F}"/>
              </a:ext>
            </a:extLst>
          </p:cNvPr>
          <p:cNvSpPr>
            <a:spLocks noGrp="1"/>
          </p:cNvSpPr>
          <p:nvPr>
            <p:ph type="sldNum" sz="quarter" idx="12"/>
          </p:nvPr>
        </p:nvSpPr>
        <p:spPr/>
        <p:txBody>
          <a:bodyPr/>
          <a:lstStyle/>
          <a:p>
            <a:r>
              <a:rPr lang="en-US" dirty="0"/>
              <a:t>5</a:t>
            </a:r>
          </a:p>
        </p:txBody>
      </p:sp>
    </p:spTree>
    <p:custDataLst>
      <p:tags r:id="rId1"/>
    </p:custDataLst>
    <p:extLst>
      <p:ext uri="{BB962C8B-B14F-4D97-AF65-F5344CB8AC3E}">
        <p14:creationId xmlns:p14="http://schemas.microsoft.com/office/powerpoint/2010/main" val="3824739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fade">
                                      <p:cBhvr>
                                        <p:cTn id="2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942967-4295-49E6-8CFF-8DE9ED6B9640}"/>
              </a:ext>
            </a:extLst>
          </p:cNvPr>
          <p:cNvPicPr>
            <a:picLocks noChangeAspect="1"/>
          </p:cNvPicPr>
          <p:nvPr/>
        </p:nvPicPr>
        <p:blipFill>
          <a:blip r:embed="rId4"/>
          <a:stretch>
            <a:fillRect/>
          </a:stretch>
        </p:blipFill>
        <p:spPr>
          <a:xfrm>
            <a:off x="175397" y="1021688"/>
            <a:ext cx="4614839" cy="4614839"/>
          </a:xfrm>
          <a:prstGeom prst="rect">
            <a:avLst/>
          </a:prstGeom>
        </p:spPr>
      </p:pic>
      <p:pic>
        <p:nvPicPr>
          <p:cNvPr id="4098" name="Picture 2" descr="Image result for daniel goleman">
            <a:extLst>
              <a:ext uri="{FF2B5EF4-FFF2-40B4-BE49-F238E27FC236}">
                <a16:creationId xmlns:a16="http://schemas.microsoft.com/office/drawing/2014/main" id="{5E622311-6947-4F9D-8365-E11F574859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2680" y="1556378"/>
            <a:ext cx="2451964" cy="32476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 name="Slide Number Placeholder 1">
            <a:extLst>
              <a:ext uri="{FF2B5EF4-FFF2-40B4-BE49-F238E27FC236}">
                <a16:creationId xmlns:a16="http://schemas.microsoft.com/office/drawing/2014/main" id="{79F87F42-5D6F-45F1-B4D2-43B4C2A2A443}"/>
              </a:ext>
            </a:extLst>
          </p:cNvPr>
          <p:cNvSpPr>
            <a:spLocks noGrp="1"/>
          </p:cNvSpPr>
          <p:nvPr>
            <p:ph type="sldNum" sz="quarter" idx="12"/>
          </p:nvPr>
        </p:nvSpPr>
        <p:spPr/>
        <p:txBody>
          <a:bodyPr/>
          <a:lstStyle/>
          <a:p>
            <a:r>
              <a:rPr lang="en-US" dirty="0"/>
              <a:t>6</a:t>
            </a:r>
          </a:p>
        </p:txBody>
      </p:sp>
    </p:spTree>
    <p:custDataLst>
      <p:tags r:id="rId1"/>
    </p:custDataLst>
    <p:extLst>
      <p:ext uri="{BB962C8B-B14F-4D97-AF65-F5344CB8AC3E}">
        <p14:creationId xmlns:p14="http://schemas.microsoft.com/office/powerpoint/2010/main" val="1073156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76566F8-D443-45FF-A4A1-1ED31036897E}"/>
              </a:ext>
            </a:extLst>
          </p:cNvPr>
          <p:cNvSpPr/>
          <p:nvPr/>
        </p:nvSpPr>
        <p:spPr>
          <a:xfrm>
            <a:off x="633662" y="394016"/>
            <a:ext cx="7743154" cy="553998"/>
          </a:xfrm>
          <a:prstGeom prst="rect">
            <a:avLst/>
          </a:prstGeom>
        </p:spPr>
        <p:txBody>
          <a:bodyPr wrap="square">
            <a:spAutoFit/>
          </a:bodyPr>
          <a:lstStyle/>
          <a:p>
            <a:r>
              <a:rPr lang="en-US" sz="3000" b="1" dirty="0">
                <a:latin typeface="Helvetica"/>
                <a:ea typeface="+mj-ea"/>
                <a:cs typeface="Helvetica"/>
              </a:rPr>
              <a:t>5 Components (EQ)</a:t>
            </a:r>
            <a:endParaRPr lang="en-US" sz="3000" dirty="0"/>
          </a:p>
        </p:txBody>
      </p:sp>
      <p:sp>
        <p:nvSpPr>
          <p:cNvPr id="6" name="Rectangle 5">
            <a:extLst>
              <a:ext uri="{FF2B5EF4-FFF2-40B4-BE49-F238E27FC236}">
                <a16:creationId xmlns:a16="http://schemas.microsoft.com/office/drawing/2014/main" id="{5A2C8EB9-A1B2-4917-BA5C-E9F742293516}"/>
              </a:ext>
            </a:extLst>
          </p:cNvPr>
          <p:cNvSpPr/>
          <p:nvPr/>
        </p:nvSpPr>
        <p:spPr>
          <a:xfrm>
            <a:off x="990515" y="1329046"/>
            <a:ext cx="4945065" cy="4585871"/>
          </a:xfrm>
          <a:prstGeom prst="rect">
            <a:avLst/>
          </a:prstGeom>
        </p:spPr>
        <p:txBody>
          <a:bodyPr wrap="square">
            <a:spAutoFit/>
          </a:bodyPr>
          <a:lstStyle/>
          <a:p>
            <a:pPr marL="457200" indent="-457200">
              <a:buClr>
                <a:schemeClr val="tx1"/>
              </a:buClr>
              <a:buFont typeface="Wingdings" panose="05000000000000000000" pitchFamily="2" charset="2"/>
              <a:buChar char="§"/>
            </a:pPr>
            <a:r>
              <a:rPr lang="en-US" sz="2800" dirty="0">
                <a:latin typeface="Helvetica"/>
                <a:ea typeface="+mj-ea"/>
                <a:cs typeface="Helvetica"/>
              </a:rPr>
              <a:t>Self-Awareness</a:t>
            </a:r>
            <a:br>
              <a:rPr lang="en-US" sz="2800" i="1" dirty="0">
                <a:solidFill>
                  <a:srgbClr val="897865"/>
                </a:solidFill>
                <a:latin typeface="Helvetica" panose="020B0604020202020204" pitchFamily="34" charset="0"/>
                <a:cs typeface="Helvetica" panose="020B0604020202020204" pitchFamily="34" charset="0"/>
              </a:rPr>
            </a:br>
            <a:r>
              <a:rPr lang="en-US" sz="1600" dirty="0">
                <a:solidFill>
                  <a:schemeClr val="bg1"/>
                </a:solidFill>
                <a:latin typeface="Helvetica" panose="020B0604020202020204" pitchFamily="34" charset="0"/>
                <a:cs typeface="Helvetica" panose="020B0604020202020204" pitchFamily="34" charset="0"/>
              </a:rPr>
              <a:t>X</a:t>
            </a:r>
          </a:p>
          <a:p>
            <a:pPr marL="457200" lvl="0" indent="-457200">
              <a:buFont typeface="Wingdings" panose="05000000000000000000" pitchFamily="2" charset="2"/>
              <a:buChar char="§"/>
            </a:pPr>
            <a:r>
              <a:rPr lang="en-US" sz="2800" dirty="0">
                <a:latin typeface="Helvetica"/>
                <a:ea typeface="+mj-ea"/>
                <a:cs typeface="Helvetica"/>
              </a:rPr>
              <a:t>Self-Regulation</a:t>
            </a:r>
            <a:br>
              <a:rPr lang="en-US" sz="2900" i="1" dirty="0">
                <a:solidFill>
                  <a:srgbClr val="897865"/>
                </a:solidFill>
                <a:latin typeface="Helvetica" panose="020B0604020202020204" pitchFamily="34" charset="0"/>
                <a:cs typeface="Helvetica" panose="020B0604020202020204" pitchFamily="34" charset="0"/>
              </a:rPr>
            </a:br>
            <a:r>
              <a:rPr lang="en-US" sz="1600" dirty="0">
                <a:solidFill>
                  <a:schemeClr val="bg1"/>
                </a:solidFill>
                <a:latin typeface="Helvetica" panose="020B0604020202020204" pitchFamily="34" charset="0"/>
                <a:cs typeface="Helvetica" panose="020B0604020202020204" pitchFamily="34" charset="0"/>
              </a:rPr>
              <a:t>X</a:t>
            </a:r>
            <a:endParaRPr lang="en-US" sz="2900" dirty="0">
              <a:solidFill>
                <a:schemeClr val="bg1"/>
              </a:solidFill>
              <a:latin typeface="Helvetica" panose="020B0604020202020204" pitchFamily="34" charset="0"/>
              <a:cs typeface="Helvetica" panose="020B0604020202020204" pitchFamily="34" charset="0"/>
            </a:endParaRPr>
          </a:p>
          <a:p>
            <a:pPr marL="457200" indent="-457200">
              <a:buFont typeface="Wingdings" panose="05000000000000000000" pitchFamily="2" charset="2"/>
              <a:buChar char="§"/>
            </a:pPr>
            <a:r>
              <a:rPr lang="en-US" sz="2800" dirty="0">
                <a:latin typeface="Helvetica"/>
                <a:ea typeface="+mj-ea"/>
                <a:cs typeface="Helvetica"/>
              </a:rPr>
              <a:t>Motivation</a:t>
            </a:r>
            <a:endParaRPr lang="en-US" sz="2800" i="1" dirty="0">
              <a:latin typeface="Helvetica" panose="020B0604020202020204" pitchFamily="34" charset="0"/>
              <a:cs typeface="Helvetica" panose="020B0604020202020204" pitchFamily="34" charset="0"/>
            </a:endParaRPr>
          </a:p>
          <a:p>
            <a:pPr marL="457200" lvl="0" indent="-457200">
              <a:buFont typeface="Wingdings" panose="05000000000000000000" pitchFamily="2" charset="2"/>
              <a:buChar char="§"/>
            </a:pPr>
            <a:r>
              <a:rPr lang="en-US" sz="1600" dirty="0">
                <a:solidFill>
                  <a:schemeClr val="bg1"/>
                </a:solidFill>
                <a:latin typeface="Helvetica" panose="020B0604020202020204" pitchFamily="34" charset="0"/>
                <a:cs typeface="Helvetica" panose="020B0604020202020204" pitchFamily="34" charset="0"/>
              </a:rPr>
              <a:t>X</a:t>
            </a:r>
            <a:endParaRPr lang="en-US" sz="2900" dirty="0">
              <a:solidFill>
                <a:schemeClr val="bg1"/>
              </a:solidFill>
              <a:latin typeface="Helvetica" panose="020B0604020202020204" pitchFamily="34" charset="0"/>
              <a:cs typeface="Helvetica" panose="020B0604020202020204" pitchFamily="34" charset="0"/>
            </a:endParaRPr>
          </a:p>
          <a:p>
            <a:pPr marL="457200" indent="-457200">
              <a:buFont typeface="Wingdings" panose="05000000000000000000" pitchFamily="2" charset="2"/>
              <a:buChar char="§"/>
            </a:pPr>
            <a:r>
              <a:rPr lang="en-US" sz="2800" dirty="0">
                <a:latin typeface="Helvetica"/>
                <a:ea typeface="+mj-ea"/>
                <a:cs typeface="Helvetica"/>
              </a:rPr>
              <a:t>Empathy</a:t>
            </a:r>
            <a:br>
              <a:rPr lang="en-US" sz="3000" dirty="0">
                <a:solidFill>
                  <a:srgbClr val="897865"/>
                </a:solidFill>
                <a:latin typeface="Helvetica"/>
                <a:ea typeface="+mj-ea"/>
                <a:cs typeface="Helvetica"/>
              </a:rPr>
            </a:br>
            <a:r>
              <a:rPr lang="en-US" sz="1600" dirty="0">
                <a:solidFill>
                  <a:srgbClr val="897865"/>
                </a:solidFill>
                <a:latin typeface="Helvetica"/>
                <a:ea typeface="+mj-ea"/>
                <a:cs typeface="Helvetica"/>
              </a:rPr>
              <a:t> </a:t>
            </a:r>
            <a:r>
              <a:rPr lang="en-US" sz="1600" dirty="0">
                <a:solidFill>
                  <a:schemeClr val="bg1"/>
                </a:solidFill>
                <a:latin typeface="Helvetica"/>
                <a:ea typeface="+mj-ea"/>
                <a:cs typeface="Helvetica"/>
              </a:rPr>
              <a:t>X</a:t>
            </a:r>
          </a:p>
          <a:p>
            <a:pPr marL="457200" indent="-457200">
              <a:buFont typeface="Wingdings" panose="05000000000000000000" pitchFamily="2" charset="2"/>
              <a:buChar char="§"/>
            </a:pPr>
            <a:r>
              <a:rPr lang="en-US" sz="2800" dirty="0">
                <a:latin typeface="Helvetica"/>
                <a:ea typeface="+mj-ea"/>
                <a:cs typeface="Helvetica"/>
              </a:rPr>
              <a:t>Social Skills</a:t>
            </a:r>
            <a:br>
              <a:rPr lang="en-US" sz="3000" dirty="0">
                <a:solidFill>
                  <a:srgbClr val="897865"/>
                </a:solidFill>
                <a:latin typeface="Helvetica"/>
                <a:ea typeface="+mj-ea"/>
                <a:cs typeface="Helvetica"/>
              </a:rPr>
            </a:br>
            <a:endParaRPr lang="en-US" sz="3000" dirty="0">
              <a:solidFill>
                <a:srgbClr val="897865"/>
              </a:solidFill>
              <a:latin typeface="Helvetica"/>
              <a:ea typeface="+mj-ea"/>
              <a:cs typeface="Helvetica"/>
            </a:endParaRPr>
          </a:p>
          <a:p>
            <a:pPr marL="457200" indent="-457200">
              <a:buFont typeface="Wingdings" panose="05000000000000000000" pitchFamily="2" charset="2"/>
              <a:buChar char="§"/>
            </a:pPr>
            <a:endParaRPr lang="en-US" sz="2900" i="1" dirty="0">
              <a:solidFill>
                <a:srgbClr val="897865"/>
              </a:solidFill>
              <a:latin typeface="Helvetica" panose="020B0604020202020204" pitchFamily="34" charset="0"/>
              <a:cs typeface="Helvetica" panose="020B0604020202020204" pitchFamily="34" charset="0"/>
            </a:endParaRPr>
          </a:p>
          <a:p>
            <a:endParaRPr lang="en-US" sz="1900" dirty="0">
              <a:solidFill>
                <a:srgbClr val="897865"/>
              </a:solidFill>
              <a:latin typeface="Helvetica" panose="020B0604020202020204" pitchFamily="34" charset="0"/>
              <a:cs typeface="Helvetica" panose="020B0604020202020204" pitchFamily="34" charset="0"/>
            </a:endParaRPr>
          </a:p>
        </p:txBody>
      </p:sp>
      <p:sp>
        <p:nvSpPr>
          <p:cNvPr id="2" name="Slide Number Placeholder 1">
            <a:extLst>
              <a:ext uri="{FF2B5EF4-FFF2-40B4-BE49-F238E27FC236}">
                <a16:creationId xmlns:a16="http://schemas.microsoft.com/office/drawing/2014/main" id="{BC02B010-CB74-4D2C-A0BD-330C80B44F43}"/>
              </a:ext>
            </a:extLst>
          </p:cNvPr>
          <p:cNvSpPr>
            <a:spLocks noGrp="1"/>
          </p:cNvSpPr>
          <p:nvPr>
            <p:ph type="sldNum" sz="quarter" idx="12"/>
          </p:nvPr>
        </p:nvSpPr>
        <p:spPr/>
        <p:txBody>
          <a:bodyPr/>
          <a:lstStyle/>
          <a:p>
            <a:r>
              <a:rPr lang="en-US" dirty="0"/>
              <a:t>7</a:t>
            </a:r>
          </a:p>
        </p:txBody>
      </p:sp>
    </p:spTree>
    <p:custDataLst>
      <p:tags r:id="rId1"/>
    </p:custDataLst>
    <p:extLst>
      <p:ext uri="{BB962C8B-B14F-4D97-AF65-F5344CB8AC3E}">
        <p14:creationId xmlns:p14="http://schemas.microsoft.com/office/powerpoint/2010/main" val="2434177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fade">
                                      <p:cBhvr>
                                        <p:cTn id="22" dur="500"/>
                                        <p:tgtEl>
                                          <p:spTgt spid="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fade">
                                      <p:cBhvr>
                                        <p:cTn id="27"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034D3F-E126-41CE-A71F-F4BA123BE623}"/>
              </a:ext>
            </a:extLst>
          </p:cNvPr>
          <p:cNvPicPr>
            <a:picLocks noChangeAspect="1"/>
          </p:cNvPicPr>
          <p:nvPr/>
        </p:nvPicPr>
        <p:blipFill>
          <a:blip r:embed="rId4"/>
          <a:stretch>
            <a:fillRect/>
          </a:stretch>
        </p:blipFill>
        <p:spPr>
          <a:xfrm>
            <a:off x="6786208" y="2596887"/>
            <a:ext cx="1422400" cy="1422400"/>
          </a:xfrm>
          <a:prstGeom prst="rect">
            <a:avLst/>
          </a:prstGeom>
        </p:spPr>
      </p:pic>
      <p:sp>
        <p:nvSpPr>
          <p:cNvPr id="9" name="Title 2">
            <a:extLst>
              <a:ext uri="{FF2B5EF4-FFF2-40B4-BE49-F238E27FC236}">
                <a16:creationId xmlns:a16="http://schemas.microsoft.com/office/drawing/2014/main" id="{FE86E5D3-A5EC-4B32-A304-0EB2B4D0554D}"/>
              </a:ext>
            </a:extLst>
          </p:cNvPr>
          <p:cNvSpPr>
            <a:spLocks noGrp="1"/>
          </p:cNvSpPr>
          <p:nvPr>
            <p:ph type="title"/>
          </p:nvPr>
        </p:nvSpPr>
        <p:spPr>
          <a:xfrm>
            <a:off x="935392" y="872680"/>
            <a:ext cx="6336550" cy="2711143"/>
          </a:xfrm>
        </p:spPr>
        <p:txBody>
          <a:bodyPr>
            <a:noAutofit/>
          </a:bodyPr>
          <a:lstStyle/>
          <a:p>
            <a:r>
              <a:rPr lang="en-US" dirty="0">
                <a:solidFill>
                  <a:schemeClr val="tx1"/>
                </a:solidFill>
              </a:rPr>
              <a:t>EQ is more than twice as predictive of performance and success than IQ</a:t>
            </a:r>
            <a:br>
              <a:rPr lang="en-US" dirty="0">
                <a:solidFill>
                  <a:schemeClr val="tx1"/>
                </a:solidFill>
              </a:rPr>
            </a:br>
            <a:r>
              <a:rPr lang="en-US" b="1" dirty="0">
                <a:solidFill>
                  <a:schemeClr val="tx1"/>
                </a:solidFill>
              </a:rPr>
              <a:t>								</a:t>
            </a:r>
            <a:endParaRPr lang="en-US" sz="2000" i="1" dirty="0">
              <a:solidFill>
                <a:schemeClr val="tx1"/>
              </a:solidFill>
            </a:endParaRPr>
          </a:p>
        </p:txBody>
      </p:sp>
      <p:sp>
        <p:nvSpPr>
          <p:cNvPr id="3" name="Slide Number Placeholder 2">
            <a:extLst>
              <a:ext uri="{FF2B5EF4-FFF2-40B4-BE49-F238E27FC236}">
                <a16:creationId xmlns:a16="http://schemas.microsoft.com/office/drawing/2014/main" id="{6E112F4C-6A0B-48A9-92FC-246F172CC691}"/>
              </a:ext>
            </a:extLst>
          </p:cNvPr>
          <p:cNvSpPr>
            <a:spLocks noGrp="1"/>
          </p:cNvSpPr>
          <p:nvPr>
            <p:ph type="sldNum" sz="quarter" idx="12"/>
          </p:nvPr>
        </p:nvSpPr>
        <p:spPr/>
        <p:txBody>
          <a:bodyPr/>
          <a:lstStyle/>
          <a:p>
            <a:r>
              <a:rPr lang="en-US" dirty="0"/>
              <a:t>8</a:t>
            </a:r>
          </a:p>
        </p:txBody>
      </p:sp>
    </p:spTree>
    <p:custDataLst>
      <p:tags r:id="rId1"/>
    </p:custDataLst>
    <p:extLst>
      <p:ext uri="{BB962C8B-B14F-4D97-AF65-F5344CB8AC3E}">
        <p14:creationId xmlns:p14="http://schemas.microsoft.com/office/powerpoint/2010/main" val="28564552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A88A68-6C87-4049-A5C5-4FDDF5490605}"/>
              </a:ext>
            </a:extLst>
          </p:cNvPr>
          <p:cNvPicPr>
            <a:picLocks noChangeAspect="1"/>
          </p:cNvPicPr>
          <p:nvPr/>
        </p:nvPicPr>
        <p:blipFill>
          <a:blip r:embed="rId4"/>
          <a:stretch>
            <a:fillRect/>
          </a:stretch>
        </p:blipFill>
        <p:spPr>
          <a:xfrm>
            <a:off x="1563309" y="1136232"/>
            <a:ext cx="5857875" cy="2343150"/>
          </a:xfrm>
          <a:prstGeom prst="rect">
            <a:avLst/>
          </a:prstGeom>
        </p:spPr>
      </p:pic>
      <p:sp>
        <p:nvSpPr>
          <p:cNvPr id="2" name="Slide Number Placeholder 1">
            <a:extLst>
              <a:ext uri="{FF2B5EF4-FFF2-40B4-BE49-F238E27FC236}">
                <a16:creationId xmlns:a16="http://schemas.microsoft.com/office/drawing/2014/main" id="{E2F685D2-F03E-41A2-8190-83FD6B1EF517}"/>
              </a:ext>
            </a:extLst>
          </p:cNvPr>
          <p:cNvSpPr>
            <a:spLocks noGrp="1"/>
          </p:cNvSpPr>
          <p:nvPr>
            <p:ph type="sldNum" sz="quarter" idx="12"/>
          </p:nvPr>
        </p:nvSpPr>
        <p:spPr/>
        <p:txBody>
          <a:bodyPr/>
          <a:lstStyle/>
          <a:p>
            <a:r>
              <a:rPr lang="en-US" dirty="0"/>
              <a:t>9</a:t>
            </a:r>
          </a:p>
        </p:txBody>
      </p:sp>
    </p:spTree>
    <p:custDataLst>
      <p:tags r:id="rId1"/>
    </p:custDataLst>
    <p:extLst>
      <p:ext uri="{BB962C8B-B14F-4D97-AF65-F5344CB8AC3E}">
        <p14:creationId xmlns:p14="http://schemas.microsoft.com/office/powerpoint/2010/main" val="19820504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render.bitstrips.com/v2/cpanel/7e3bc453-64fb-4a34-bcaa-481724e5d3d9-00e4f751-2da1-452f-9508-99434da35add-v1.png?transparent=1&amp;palette=1">
            <a:extLst>
              <a:ext uri="{FF2B5EF4-FFF2-40B4-BE49-F238E27FC236}">
                <a16:creationId xmlns:a16="http://schemas.microsoft.com/office/drawing/2014/main" id="{E40371B8-BC37-4746-8A98-EFF389AB08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5040" y="1704507"/>
            <a:ext cx="4037074" cy="403707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62000" y="622202"/>
            <a:ext cx="7743154" cy="553998"/>
          </a:xfrm>
          <a:prstGeom prst="rect">
            <a:avLst/>
          </a:prstGeom>
        </p:spPr>
        <p:txBody>
          <a:bodyPr wrap="square">
            <a:spAutoFit/>
          </a:bodyPr>
          <a:lstStyle/>
          <a:p>
            <a:pPr algn="ctr"/>
            <a:r>
              <a:rPr lang="en-US" sz="3000" b="1" dirty="0">
                <a:latin typeface="Helvetica"/>
                <a:ea typeface="+mj-ea"/>
                <a:cs typeface="Helvetica"/>
              </a:rPr>
              <a:t>What exactly is Emotional Intelligence? </a:t>
            </a:r>
            <a:endParaRPr lang="en-US" dirty="0"/>
          </a:p>
        </p:txBody>
      </p:sp>
      <p:sp>
        <p:nvSpPr>
          <p:cNvPr id="3" name="Slide Number Placeholder 2">
            <a:extLst>
              <a:ext uri="{FF2B5EF4-FFF2-40B4-BE49-F238E27FC236}">
                <a16:creationId xmlns:a16="http://schemas.microsoft.com/office/drawing/2014/main" id="{AB58D61D-3C52-415C-9345-E00425D44924}"/>
              </a:ext>
            </a:extLst>
          </p:cNvPr>
          <p:cNvSpPr>
            <a:spLocks noGrp="1"/>
          </p:cNvSpPr>
          <p:nvPr>
            <p:ph type="sldNum" sz="quarter" idx="12"/>
          </p:nvPr>
        </p:nvSpPr>
        <p:spPr/>
        <p:txBody>
          <a:bodyPr/>
          <a:lstStyle/>
          <a:p>
            <a:r>
              <a:rPr lang="en-US" dirty="0"/>
              <a:t>10</a:t>
            </a:r>
          </a:p>
        </p:txBody>
      </p:sp>
    </p:spTree>
    <p:custDataLst>
      <p:tags r:id="rId1"/>
    </p:custDataLst>
    <p:extLst>
      <p:ext uri="{BB962C8B-B14F-4D97-AF65-F5344CB8AC3E}">
        <p14:creationId xmlns:p14="http://schemas.microsoft.com/office/powerpoint/2010/main" val="8906091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6DE2BB-D4D1-4FEA-AECB-C36CB2D2DC51}"/>
              </a:ext>
            </a:extLst>
          </p:cNvPr>
          <p:cNvPicPr>
            <a:picLocks noChangeAspect="1"/>
          </p:cNvPicPr>
          <p:nvPr/>
        </p:nvPicPr>
        <p:blipFill>
          <a:blip r:embed="rId4"/>
          <a:stretch>
            <a:fillRect/>
          </a:stretch>
        </p:blipFill>
        <p:spPr>
          <a:xfrm>
            <a:off x="1750560" y="3918611"/>
            <a:ext cx="5900432" cy="2458514"/>
          </a:xfrm>
          <a:prstGeom prst="rect">
            <a:avLst/>
          </a:prstGeom>
        </p:spPr>
      </p:pic>
      <p:sp>
        <p:nvSpPr>
          <p:cNvPr id="9" name="Title 2">
            <a:extLst>
              <a:ext uri="{FF2B5EF4-FFF2-40B4-BE49-F238E27FC236}">
                <a16:creationId xmlns:a16="http://schemas.microsoft.com/office/drawing/2014/main" id="{FE86E5D3-A5EC-4B32-A304-0EB2B4D0554D}"/>
              </a:ext>
            </a:extLst>
          </p:cNvPr>
          <p:cNvSpPr>
            <a:spLocks noGrp="1"/>
          </p:cNvSpPr>
          <p:nvPr>
            <p:ph type="title"/>
          </p:nvPr>
        </p:nvSpPr>
        <p:spPr>
          <a:xfrm>
            <a:off x="589118" y="665947"/>
            <a:ext cx="8116985" cy="2906161"/>
          </a:xfrm>
        </p:spPr>
        <p:txBody>
          <a:bodyPr>
            <a:noAutofit/>
          </a:bodyPr>
          <a:lstStyle/>
          <a:p>
            <a:r>
              <a:rPr lang="en-US" sz="2500" dirty="0">
                <a:solidFill>
                  <a:schemeClr val="tx1"/>
                </a:solidFill>
              </a:rPr>
              <a:t>Emotional Intelligence (EQ) is a different way of being smart. EQ is the ability to recognize your emotions, understand what they’re telling you, and realize how your emotions affect people around you. It also involves your perception of others: when you understand how they feel, this allows you to manage relationships more effectively.</a:t>
            </a:r>
            <a:endParaRPr lang="en-US" sz="2500" i="1" dirty="0">
              <a:solidFill>
                <a:schemeClr val="tx1"/>
              </a:solidFill>
            </a:endParaRPr>
          </a:p>
        </p:txBody>
      </p:sp>
      <p:sp>
        <p:nvSpPr>
          <p:cNvPr id="2" name="Slide Number Placeholder 1">
            <a:extLst>
              <a:ext uri="{FF2B5EF4-FFF2-40B4-BE49-F238E27FC236}">
                <a16:creationId xmlns:a16="http://schemas.microsoft.com/office/drawing/2014/main" id="{8AC81988-D01D-4798-8F5F-5061ED155F28}"/>
              </a:ext>
            </a:extLst>
          </p:cNvPr>
          <p:cNvSpPr>
            <a:spLocks noGrp="1"/>
          </p:cNvSpPr>
          <p:nvPr>
            <p:ph type="sldNum" sz="quarter" idx="12"/>
          </p:nvPr>
        </p:nvSpPr>
        <p:spPr/>
        <p:txBody>
          <a:bodyPr/>
          <a:lstStyle/>
          <a:p>
            <a:r>
              <a:rPr lang="en-US" dirty="0"/>
              <a:t>11</a:t>
            </a:r>
          </a:p>
        </p:txBody>
      </p:sp>
    </p:spTree>
    <p:custDataLst>
      <p:tags r:id="rId1"/>
    </p:custDataLst>
    <p:extLst>
      <p:ext uri="{BB962C8B-B14F-4D97-AF65-F5344CB8AC3E}">
        <p14:creationId xmlns:p14="http://schemas.microsoft.com/office/powerpoint/2010/main" val="1936218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FE86E5D3-A5EC-4B32-A304-0EB2B4D0554D}"/>
              </a:ext>
            </a:extLst>
          </p:cNvPr>
          <p:cNvSpPr>
            <a:spLocks noGrp="1"/>
          </p:cNvSpPr>
          <p:nvPr>
            <p:ph type="title"/>
          </p:nvPr>
        </p:nvSpPr>
        <p:spPr>
          <a:xfrm>
            <a:off x="633666" y="1055306"/>
            <a:ext cx="8012371" cy="3789318"/>
          </a:xfrm>
        </p:spPr>
        <p:txBody>
          <a:bodyPr>
            <a:noAutofit/>
          </a:bodyPr>
          <a:lstStyle/>
          <a:p>
            <a:r>
              <a:rPr lang="en-US" sz="2400" i="1" dirty="0">
                <a:solidFill>
                  <a:schemeClr val="tx1"/>
                </a:solidFill>
              </a:rPr>
              <a:t>“Emotional intelligence, more than any other factor, more than I.Q. or expertise, accounts for 85% to 90% of success at work. I.Q. is a threshold competence. You need it, but it doesn’t make you a star. Emotional Intelligence can…” </a:t>
            </a:r>
            <a:r>
              <a:rPr lang="en-US" i="1" dirty="0">
                <a:solidFill>
                  <a:schemeClr val="tx1"/>
                </a:solidFill>
              </a:rPr>
              <a:t>	</a:t>
            </a:r>
            <a:r>
              <a:rPr lang="en-US" b="1" dirty="0">
                <a:solidFill>
                  <a:schemeClr val="tx1"/>
                </a:solidFill>
              </a:rPr>
              <a:t>							</a:t>
            </a:r>
            <a:r>
              <a:rPr lang="en-US" sz="2000" b="1" i="1" dirty="0">
                <a:solidFill>
                  <a:schemeClr val="tx1"/>
                </a:solidFill>
              </a:rPr>
              <a:t>									  																				  					</a:t>
            </a:r>
            <a:r>
              <a:rPr lang="en-US" sz="2000" i="1" dirty="0">
                <a:solidFill>
                  <a:schemeClr val="tx1"/>
                </a:solidFill>
              </a:rPr>
              <a:t>Warren Bennis 									   </a:t>
            </a:r>
            <a:r>
              <a:rPr lang="en-US" sz="1400" i="1" dirty="0">
                <a:solidFill>
                  <a:schemeClr val="tx1"/>
                </a:solidFill>
              </a:rPr>
              <a:t>Founding Chairman of The Leadership Institute</a:t>
            </a:r>
          </a:p>
        </p:txBody>
      </p:sp>
      <p:sp>
        <p:nvSpPr>
          <p:cNvPr id="2" name="Slide Number Placeholder 1">
            <a:extLst>
              <a:ext uri="{FF2B5EF4-FFF2-40B4-BE49-F238E27FC236}">
                <a16:creationId xmlns:a16="http://schemas.microsoft.com/office/drawing/2014/main" id="{B7705E46-AB1C-4F84-8123-AD8D40D7F953}"/>
              </a:ext>
            </a:extLst>
          </p:cNvPr>
          <p:cNvSpPr>
            <a:spLocks noGrp="1"/>
          </p:cNvSpPr>
          <p:nvPr>
            <p:ph type="sldNum" sz="quarter" idx="12"/>
          </p:nvPr>
        </p:nvSpPr>
        <p:spPr/>
        <p:txBody>
          <a:bodyPr/>
          <a:lstStyle/>
          <a:p>
            <a:r>
              <a:rPr lang="en-US" dirty="0"/>
              <a:t>12</a:t>
            </a:r>
          </a:p>
        </p:txBody>
      </p:sp>
    </p:spTree>
    <p:custDataLst>
      <p:tags r:id="rId1"/>
    </p:custDataLst>
    <p:extLst>
      <p:ext uri="{BB962C8B-B14F-4D97-AF65-F5344CB8AC3E}">
        <p14:creationId xmlns:p14="http://schemas.microsoft.com/office/powerpoint/2010/main" val="33995585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E26B7648-4812-4AD5-B86A-2FD2FFAA0B32}"/>
              </a:ext>
            </a:extLst>
          </p:cNvPr>
          <p:cNvSpPr/>
          <p:nvPr/>
        </p:nvSpPr>
        <p:spPr>
          <a:xfrm>
            <a:off x="1990849" y="1671060"/>
            <a:ext cx="3230820" cy="802943"/>
          </a:xfrm>
          <a:prstGeom prst="round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00" b="1" dirty="0">
                <a:latin typeface="Helvetica" panose="020B0604020202020204" pitchFamily="34" charset="0"/>
                <a:cs typeface="Helvetica" panose="020B0604020202020204" pitchFamily="34" charset="0"/>
              </a:rPr>
              <a:t>Self Awareness</a:t>
            </a:r>
          </a:p>
        </p:txBody>
      </p:sp>
      <p:sp>
        <p:nvSpPr>
          <p:cNvPr id="8" name="Rectangle: Rounded Corners 7">
            <a:extLst>
              <a:ext uri="{FF2B5EF4-FFF2-40B4-BE49-F238E27FC236}">
                <a16:creationId xmlns:a16="http://schemas.microsoft.com/office/drawing/2014/main" id="{355C99C4-A2BC-45B8-A04A-EFD295AC0D71}"/>
              </a:ext>
            </a:extLst>
          </p:cNvPr>
          <p:cNvSpPr/>
          <p:nvPr/>
        </p:nvSpPr>
        <p:spPr>
          <a:xfrm>
            <a:off x="1990848" y="2743546"/>
            <a:ext cx="3230820" cy="802943"/>
          </a:xfrm>
          <a:prstGeom prst="roundRect">
            <a:avLst/>
          </a:prstGeom>
          <a:solidFill>
            <a:schemeClr val="accent3">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100" b="1" dirty="0">
                <a:solidFill>
                  <a:prstClr val="white"/>
                </a:solidFill>
                <a:latin typeface="Helvetica" panose="020B0604020202020204" pitchFamily="34" charset="0"/>
                <a:cs typeface="Helvetica" panose="020B0604020202020204" pitchFamily="34" charset="0"/>
              </a:rPr>
              <a:t>Self Control</a:t>
            </a:r>
          </a:p>
        </p:txBody>
      </p:sp>
      <p:sp>
        <p:nvSpPr>
          <p:cNvPr id="10" name="Rectangle: Rounded Corners 9">
            <a:extLst>
              <a:ext uri="{FF2B5EF4-FFF2-40B4-BE49-F238E27FC236}">
                <a16:creationId xmlns:a16="http://schemas.microsoft.com/office/drawing/2014/main" id="{A4E3088B-6834-44AF-BF18-9863049D8A8F}"/>
              </a:ext>
            </a:extLst>
          </p:cNvPr>
          <p:cNvSpPr/>
          <p:nvPr/>
        </p:nvSpPr>
        <p:spPr>
          <a:xfrm>
            <a:off x="5509808" y="1682636"/>
            <a:ext cx="3230820" cy="802943"/>
          </a:xfrm>
          <a:prstGeom prst="roundRect">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100" b="1" dirty="0">
                <a:solidFill>
                  <a:prstClr val="white"/>
                </a:solidFill>
                <a:latin typeface="Helvetica" panose="020B0604020202020204" pitchFamily="34" charset="0"/>
                <a:cs typeface="Helvetica" panose="020B0604020202020204" pitchFamily="34" charset="0"/>
              </a:rPr>
              <a:t>Awareness of Others</a:t>
            </a:r>
          </a:p>
        </p:txBody>
      </p:sp>
      <p:sp>
        <p:nvSpPr>
          <p:cNvPr id="11" name="Rectangle: Rounded Corners 10">
            <a:extLst>
              <a:ext uri="{FF2B5EF4-FFF2-40B4-BE49-F238E27FC236}">
                <a16:creationId xmlns:a16="http://schemas.microsoft.com/office/drawing/2014/main" id="{43B6293B-A289-4D2E-8FEE-51F814F54294}"/>
              </a:ext>
            </a:extLst>
          </p:cNvPr>
          <p:cNvSpPr/>
          <p:nvPr/>
        </p:nvSpPr>
        <p:spPr>
          <a:xfrm>
            <a:off x="5509807" y="2743545"/>
            <a:ext cx="3230820" cy="802943"/>
          </a:xfrm>
          <a:prstGeom prst="roundRect">
            <a:avLst/>
          </a:prstGeom>
          <a:solidFill>
            <a:schemeClr val="accent6">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100" b="1" dirty="0">
                <a:solidFill>
                  <a:prstClr val="white"/>
                </a:solidFill>
                <a:latin typeface="Helvetica" panose="020B0604020202020204" pitchFamily="34" charset="0"/>
                <a:cs typeface="Helvetica" panose="020B0604020202020204" pitchFamily="34" charset="0"/>
              </a:rPr>
              <a:t>Building Relationships</a:t>
            </a:r>
          </a:p>
        </p:txBody>
      </p:sp>
      <p:sp>
        <p:nvSpPr>
          <p:cNvPr id="7" name="Title 2">
            <a:extLst>
              <a:ext uri="{FF2B5EF4-FFF2-40B4-BE49-F238E27FC236}">
                <a16:creationId xmlns:a16="http://schemas.microsoft.com/office/drawing/2014/main" id="{79E7A514-3955-4B6F-AD71-5E52F839F464}"/>
              </a:ext>
            </a:extLst>
          </p:cNvPr>
          <p:cNvSpPr>
            <a:spLocks noGrp="1"/>
          </p:cNvSpPr>
          <p:nvPr>
            <p:ph type="title"/>
          </p:nvPr>
        </p:nvSpPr>
        <p:spPr>
          <a:xfrm>
            <a:off x="-9962" y="1879239"/>
            <a:ext cx="1844248" cy="618086"/>
          </a:xfrm>
        </p:spPr>
        <p:txBody>
          <a:bodyPr anchor="t">
            <a:noAutofit/>
          </a:bodyPr>
          <a:lstStyle/>
          <a:p>
            <a:pPr algn="ctr"/>
            <a:r>
              <a:rPr lang="en-US" sz="2000" b="1" dirty="0">
                <a:solidFill>
                  <a:schemeClr val="tx1"/>
                </a:solidFill>
              </a:rPr>
              <a:t>What I See</a:t>
            </a:r>
            <a:endParaRPr lang="en-US" sz="2000" i="1" dirty="0">
              <a:solidFill>
                <a:schemeClr val="tx1"/>
              </a:solidFill>
            </a:endParaRPr>
          </a:p>
        </p:txBody>
      </p:sp>
      <p:sp>
        <p:nvSpPr>
          <p:cNvPr id="9" name="Title 2">
            <a:extLst>
              <a:ext uri="{FF2B5EF4-FFF2-40B4-BE49-F238E27FC236}">
                <a16:creationId xmlns:a16="http://schemas.microsoft.com/office/drawing/2014/main" id="{79E7A514-3955-4B6F-AD71-5E52F839F464}"/>
              </a:ext>
            </a:extLst>
          </p:cNvPr>
          <p:cNvSpPr txBox="1">
            <a:spLocks/>
          </p:cNvSpPr>
          <p:nvPr/>
        </p:nvSpPr>
        <p:spPr>
          <a:xfrm>
            <a:off x="5312874" y="1036771"/>
            <a:ext cx="3624686" cy="618086"/>
          </a:xfrm>
          <a:prstGeom prst="rect">
            <a:avLst/>
          </a:prstGeom>
        </p:spPr>
        <p:txBody>
          <a:bodyPr vert="horz" lIns="91440" tIns="45720" rIns="91440" bIns="45720" rtlCol="0" anchor="t">
            <a:noAutofit/>
          </a:bodyPr>
          <a:lstStyle>
            <a:lvl1pPr algn="l" defTabSz="457200" rtl="0" eaLnBrk="1" latinLnBrk="0" hangingPunct="1">
              <a:spcBef>
                <a:spcPct val="0"/>
              </a:spcBef>
              <a:buNone/>
              <a:defRPr sz="3000" b="0" i="0" kern="1200">
                <a:solidFill>
                  <a:srgbClr val="897865"/>
                </a:solidFill>
                <a:latin typeface="Helvetica"/>
                <a:ea typeface="+mj-ea"/>
                <a:cs typeface="Helvetica"/>
              </a:defRPr>
            </a:lvl1pPr>
          </a:lstStyle>
          <a:p>
            <a:pPr algn="ctr"/>
            <a:r>
              <a:rPr lang="en-US" sz="2000" b="1" dirty="0">
                <a:solidFill>
                  <a:schemeClr val="tx1"/>
                </a:solidFill>
              </a:rPr>
              <a:t>Relational Competence</a:t>
            </a:r>
            <a:endParaRPr lang="en-US" sz="2000" i="1" dirty="0">
              <a:solidFill>
                <a:schemeClr val="tx1"/>
              </a:solidFill>
            </a:endParaRPr>
          </a:p>
        </p:txBody>
      </p:sp>
      <p:sp>
        <p:nvSpPr>
          <p:cNvPr id="12" name="Title 2">
            <a:extLst>
              <a:ext uri="{FF2B5EF4-FFF2-40B4-BE49-F238E27FC236}">
                <a16:creationId xmlns:a16="http://schemas.microsoft.com/office/drawing/2014/main" id="{79E7A514-3955-4B6F-AD71-5E52F839F464}"/>
              </a:ext>
            </a:extLst>
          </p:cNvPr>
          <p:cNvSpPr txBox="1">
            <a:spLocks/>
          </p:cNvSpPr>
          <p:nvPr/>
        </p:nvSpPr>
        <p:spPr>
          <a:xfrm>
            <a:off x="1793915" y="1031708"/>
            <a:ext cx="3624686" cy="618086"/>
          </a:xfrm>
          <a:prstGeom prst="rect">
            <a:avLst/>
          </a:prstGeom>
        </p:spPr>
        <p:txBody>
          <a:bodyPr vert="horz" lIns="91440" tIns="45720" rIns="91440" bIns="45720" rtlCol="0" anchor="t">
            <a:noAutofit/>
          </a:bodyPr>
          <a:lstStyle>
            <a:lvl1pPr algn="l" defTabSz="457200" rtl="0" eaLnBrk="1" latinLnBrk="0" hangingPunct="1">
              <a:spcBef>
                <a:spcPct val="0"/>
              </a:spcBef>
              <a:buNone/>
              <a:defRPr sz="3000" b="0" i="0" kern="1200">
                <a:solidFill>
                  <a:srgbClr val="897865"/>
                </a:solidFill>
                <a:latin typeface="Helvetica"/>
                <a:ea typeface="+mj-ea"/>
                <a:cs typeface="Helvetica"/>
              </a:defRPr>
            </a:lvl1pPr>
          </a:lstStyle>
          <a:p>
            <a:pPr algn="ctr"/>
            <a:r>
              <a:rPr lang="en-US" sz="2000" b="1" dirty="0">
                <a:solidFill>
                  <a:schemeClr val="tx1"/>
                </a:solidFill>
              </a:rPr>
              <a:t>Personal Competence</a:t>
            </a:r>
            <a:endParaRPr lang="en-US" sz="2000" i="1" dirty="0">
              <a:solidFill>
                <a:schemeClr val="tx1"/>
              </a:solidFill>
            </a:endParaRPr>
          </a:p>
        </p:txBody>
      </p:sp>
      <p:sp>
        <p:nvSpPr>
          <p:cNvPr id="13" name="Title 2">
            <a:extLst>
              <a:ext uri="{FF2B5EF4-FFF2-40B4-BE49-F238E27FC236}">
                <a16:creationId xmlns:a16="http://schemas.microsoft.com/office/drawing/2014/main" id="{79E7A514-3955-4B6F-AD71-5E52F839F464}"/>
              </a:ext>
            </a:extLst>
          </p:cNvPr>
          <p:cNvSpPr txBox="1">
            <a:spLocks/>
          </p:cNvSpPr>
          <p:nvPr/>
        </p:nvSpPr>
        <p:spPr>
          <a:xfrm>
            <a:off x="36609" y="2951723"/>
            <a:ext cx="1844248" cy="618086"/>
          </a:xfrm>
          <a:prstGeom prst="rect">
            <a:avLst/>
          </a:prstGeom>
        </p:spPr>
        <p:txBody>
          <a:bodyPr vert="horz" lIns="91440" tIns="45720" rIns="91440" bIns="45720" rtlCol="0" anchor="t">
            <a:noAutofit/>
          </a:bodyPr>
          <a:lstStyle>
            <a:lvl1pPr algn="l" defTabSz="457200" rtl="0" eaLnBrk="1" latinLnBrk="0" hangingPunct="1">
              <a:spcBef>
                <a:spcPct val="0"/>
              </a:spcBef>
              <a:buNone/>
              <a:defRPr sz="3000" b="0" i="0" kern="1200">
                <a:solidFill>
                  <a:srgbClr val="897865"/>
                </a:solidFill>
                <a:latin typeface="Helvetica"/>
                <a:ea typeface="+mj-ea"/>
                <a:cs typeface="Helvetica"/>
              </a:defRPr>
            </a:lvl1pPr>
          </a:lstStyle>
          <a:p>
            <a:pPr algn="ctr"/>
            <a:r>
              <a:rPr lang="en-US" sz="2000" b="1" dirty="0">
                <a:solidFill>
                  <a:schemeClr val="tx1"/>
                </a:solidFill>
              </a:rPr>
              <a:t>What I Do</a:t>
            </a:r>
            <a:endParaRPr lang="en-US" sz="2000" i="1" dirty="0">
              <a:solidFill>
                <a:schemeClr val="tx1"/>
              </a:solidFill>
            </a:endParaRPr>
          </a:p>
        </p:txBody>
      </p:sp>
      <p:sp>
        <p:nvSpPr>
          <p:cNvPr id="2" name="Slide Number Placeholder 1">
            <a:extLst>
              <a:ext uri="{FF2B5EF4-FFF2-40B4-BE49-F238E27FC236}">
                <a16:creationId xmlns:a16="http://schemas.microsoft.com/office/drawing/2014/main" id="{EC95EA4D-33E7-4320-AF37-1D6C2BA63150}"/>
              </a:ext>
            </a:extLst>
          </p:cNvPr>
          <p:cNvSpPr>
            <a:spLocks noGrp="1"/>
          </p:cNvSpPr>
          <p:nvPr>
            <p:ph type="sldNum" sz="quarter" idx="12"/>
          </p:nvPr>
        </p:nvSpPr>
        <p:spPr/>
        <p:txBody>
          <a:bodyPr/>
          <a:lstStyle/>
          <a:p>
            <a:r>
              <a:rPr lang="en-US" dirty="0"/>
              <a:t>13</a:t>
            </a:r>
          </a:p>
        </p:txBody>
      </p:sp>
    </p:spTree>
    <p:custDataLst>
      <p:tags r:id="rId1"/>
    </p:custDataLst>
    <p:extLst>
      <p:ext uri="{BB962C8B-B14F-4D97-AF65-F5344CB8AC3E}">
        <p14:creationId xmlns:p14="http://schemas.microsoft.com/office/powerpoint/2010/main" val="818070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1" grpId="0" animBg="1"/>
      <p:bldP spid="7" grpId="0"/>
      <p:bldP spid="9" grpId="0"/>
      <p:bldP spid="12"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E26B7648-4812-4AD5-B86A-2FD2FFAA0B32}"/>
              </a:ext>
            </a:extLst>
          </p:cNvPr>
          <p:cNvSpPr/>
          <p:nvPr/>
        </p:nvSpPr>
        <p:spPr>
          <a:xfrm>
            <a:off x="736983" y="717641"/>
            <a:ext cx="3616657" cy="802943"/>
          </a:xfrm>
          <a:prstGeom prst="round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latin typeface="Helvetica" panose="020B0604020202020204" pitchFamily="34" charset="0"/>
                <a:cs typeface="Helvetica" panose="020B0604020202020204" pitchFamily="34" charset="0"/>
              </a:rPr>
              <a:t>Self Awareness</a:t>
            </a:r>
          </a:p>
        </p:txBody>
      </p:sp>
      <p:sp>
        <p:nvSpPr>
          <p:cNvPr id="8" name="Rectangle: Rounded Corners 7">
            <a:extLst>
              <a:ext uri="{FF2B5EF4-FFF2-40B4-BE49-F238E27FC236}">
                <a16:creationId xmlns:a16="http://schemas.microsoft.com/office/drawing/2014/main" id="{355C99C4-A2BC-45B8-A04A-EFD295AC0D71}"/>
              </a:ext>
            </a:extLst>
          </p:cNvPr>
          <p:cNvSpPr/>
          <p:nvPr/>
        </p:nvSpPr>
        <p:spPr>
          <a:xfrm>
            <a:off x="736983" y="1790126"/>
            <a:ext cx="3616657" cy="802943"/>
          </a:xfrm>
          <a:prstGeom prst="round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b="1" dirty="0">
                <a:solidFill>
                  <a:prstClr val="white"/>
                </a:solidFill>
                <a:latin typeface="Helvetica" panose="020B0604020202020204" pitchFamily="34" charset="0"/>
                <a:cs typeface="Helvetica" panose="020B0604020202020204" pitchFamily="34" charset="0"/>
              </a:rPr>
              <a:t>Self Control</a:t>
            </a:r>
          </a:p>
        </p:txBody>
      </p:sp>
      <p:sp>
        <p:nvSpPr>
          <p:cNvPr id="10" name="Rectangle: Rounded Corners 9">
            <a:extLst>
              <a:ext uri="{FF2B5EF4-FFF2-40B4-BE49-F238E27FC236}">
                <a16:creationId xmlns:a16="http://schemas.microsoft.com/office/drawing/2014/main" id="{A4E3088B-6834-44AF-BF18-9863049D8A8F}"/>
              </a:ext>
            </a:extLst>
          </p:cNvPr>
          <p:cNvSpPr/>
          <p:nvPr/>
        </p:nvSpPr>
        <p:spPr>
          <a:xfrm>
            <a:off x="4776719" y="717641"/>
            <a:ext cx="3616657" cy="802943"/>
          </a:xfrm>
          <a:prstGeom prst="round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b="1" dirty="0">
                <a:solidFill>
                  <a:prstClr val="white"/>
                </a:solidFill>
                <a:latin typeface="Helvetica" panose="020B0604020202020204" pitchFamily="34" charset="0"/>
                <a:cs typeface="Helvetica" panose="020B0604020202020204" pitchFamily="34" charset="0"/>
              </a:rPr>
              <a:t>Awareness of Others</a:t>
            </a:r>
          </a:p>
        </p:txBody>
      </p:sp>
      <p:sp>
        <p:nvSpPr>
          <p:cNvPr id="11" name="Rectangle: Rounded Corners 10">
            <a:extLst>
              <a:ext uri="{FF2B5EF4-FFF2-40B4-BE49-F238E27FC236}">
                <a16:creationId xmlns:a16="http://schemas.microsoft.com/office/drawing/2014/main" id="{43B6293B-A289-4D2E-8FEE-51F814F54294}"/>
              </a:ext>
            </a:extLst>
          </p:cNvPr>
          <p:cNvSpPr/>
          <p:nvPr/>
        </p:nvSpPr>
        <p:spPr>
          <a:xfrm>
            <a:off x="4776718" y="1790125"/>
            <a:ext cx="3616657" cy="802943"/>
          </a:xfrm>
          <a:prstGeom prst="round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b="1" dirty="0">
                <a:solidFill>
                  <a:prstClr val="white"/>
                </a:solidFill>
                <a:latin typeface="Helvetica" panose="020B0604020202020204" pitchFamily="34" charset="0"/>
                <a:cs typeface="Helvetica" panose="020B0604020202020204" pitchFamily="34" charset="0"/>
              </a:rPr>
              <a:t>Building Relationships</a:t>
            </a:r>
          </a:p>
        </p:txBody>
      </p:sp>
      <p:sp>
        <p:nvSpPr>
          <p:cNvPr id="7" name="Title 2">
            <a:extLst>
              <a:ext uri="{FF2B5EF4-FFF2-40B4-BE49-F238E27FC236}">
                <a16:creationId xmlns:a16="http://schemas.microsoft.com/office/drawing/2014/main" id="{79E7A514-3955-4B6F-AD71-5E52F839F464}"/>
              </a:ext>
            </a:extLst>
          </p:cNvPr>
          <p:cNvSpPr>
            <a:spLocks noGrp="1"/>
          </p:cNvSpPr>
          <p:nvPr>
            <p:ph type="title"/>
          </p:nvPr>
        </p:nvSpPr>
        <p:spPr>
          <a:xfrm>
            <a:off x="1498569" y="3016364"/>
            <a:ext cx="6146862" cy="2711143"/>
          </a:xfrm>
        </p:spPr>
        <p:txBody>
          <a:bodyPr>
            <a:noAutofit/>
          </a:bodyPr>
          <a:lstStyle/>
          <a:p>
            <a:pPr algn="ctr"/>
            <a:r>
              <a:rPr lang="en-US" b="1" dirty="0">
                <a:solidFill>
                  <a:schemeClr val="tx1"/>
                </a:solidFill>
              </a:rPr>
              <a:t>How well you know yourself in comparison to how others perceive you.</a:t>
            </a:r>
            <a:endParaRPr lang="en-US" b="1" i="1" dirty="0">
              <a:solidFill>
                <a:schemeClr val="tx1"/>
              </a:solidFill>
            </a:endParaRPr>
          </a:p>
        </p:txBody>
      </p:sp>
      <p:sp>
        <p:nvSpPr>
          <p:cNvPr id="2" name="Slide Number Placeholder 1">
            <a:extLst>
              <a:ext uri="{FF2B5EF4-FFF2-40B4-BE49-F238E27FC236}">
                <a16:creationId xmlns:a16="http://schemas.microsoft.com/office/drawing/2014/main" id="{F22115F5-D788-40DF-AF8C-07D60FD4CB82}"/>
              </a:ext>
            </a:extLst>
          </p:cNvPr>
          <p:cNvSpPr>
            <a:spLocks noGrp="1"/>
          </p:cNvSpPr>
          <p:nvPr>
            <p:ph type="sldNum" sz="quarter" idx="12"/>
          </p:nvPr>
        </p:nvSpPr>
        <p:spPr/>
        <p:txBody>
          <a:bodyPr/>
          <a:lstStyle/>
          <a:p>
            <a:r>
              <a:rPr lang="en-US" dirty="0"/>
              <a:t>14</a:t>
            </a:r>
          </a:p>
        </p:txBody>
      </p:sp>
    </p:spTree>
    <p:custDataLst>
      <p:tags r:id="rId1"/>
    </p:custDataLst>
    <p:extLst>
      <p:ext uri="{BB962C8B-B14F-4D97-AF65-F5344CB8AC3E}">
        <p14:creationId xmlns:p14="http://schemas.microsoft.com/office/powerpoint/2010/main" val="15712665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Human Trafficking Prevention Training	</a:t>
            </a:r>
          </a:p>
        </p:txBody>
      </p:sp>
      <p:sp>
        <p:nvSpPr>
          <p:cNvPr id="3" name="Text Placeholder 2"/>
          <p:cNvSpPr>
            <a:spLocks noGrp="1"/>
          </p:cNvSpPr>
          <p:nvPr>
            <p:ph type="body" sz="quarter" idx="11"/>
          </p:nvPr>
        </p:nvSpPr>
        <p:spPr/>
        <p:txBody>
          <a:bodyPr/>
          <a:lstStyle/>
          <a:p>
            <a:r>
              <a:rPr lang="en-US" dirty="0"/>
              <a:t>First Lady of Georgia Marty Kemp</a:t>
            </a:r>
          </a:p>
        </p:txBody>
      </p:sp>
    </p:spTree>
    <p:extLst>
      <p:ext uri="{BB962C8B-B14F-4D97-AF65-F5344CB8AC3E}">
        <p14:creationId xmlns:p14="http://schemas.microsoft.com/office/powerpoint/2010/main" val="19315873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E26B7648-4812-4AD5-B86A-2FD2FFAA0B32}"/>
              </a:ext>
            </a:extLst>
          </p:cNvPr>
          <p:cNvSpPr/>
          <p:nvPr/>
        </p:nvSpPr>
        <p:spPr>
          <a:xfrm>
            <a:off x="736983" y="717641"/>
            <a:ext cx="3616657" cy="802943"/>
          </a:xfrm>
          <a:prstGeom prst="round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latin typeface="Helvetica" panose="020B0604020202020204" pitchFamily="34" charset="0"/>
                <a:cs typeface="Helvetica" panose="020B0604020202020204" pitchFamily="34" charset="0"/>
              </a:rPr>
              <a:t>Self Awareness</a:t>
            </a:r>
          </a:p>
        </p:txBody>
      </p:sp>
      <p:sp>
        <p:nvSpPr>
          <p:cNvPr id="8" name="Rectangle: Rounded Corners 7">
            <a:extLst>
              <a:ext uri="{FF2B5EF4-FFF2-40B4-BE49-F238E27FC236}">
                <a16:creationId xmlns:a16="http://schemas.microsoft.com/office/drawing/2014/main" id="{355C99C4-A2BC-45B8-A04A-EFD295AC0D71}"/>
              </a:ext>
            </a:extLst>
          </p:cNvPr>
          <p:cNvSpPr/>
          <p:nvPr/>
        </p:nvSpPr>
        <p:spPr>
          <a:xfrm>
            <a:off x="736983" y="1790126"/>
            <a:ext cx="3616657" cy="802943"/>
          </a:xfrm>
          <a:prstGeom prst="round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b="1" dirty="0">
                <a:solidFill>
                  <a:prstClr val="white"/>
                </a:solidFill>
                <a:latin typeface="Helvetica" panose="020B0604020202020204" pitchFamily="34" charset="0"/>
                <a:cs typeface="Helvetica" panose="020B0604020202020204" pitchFamily="34" charset="0"/>
              </a:rPr>
              <a:t>Self Control</a:t>
            </a:r>
          </a:p>
        </p:txBody>
      </p:sp>
      <p:sp>
        <p:nvSpPr>
          <p:cNvPr id="10" name="Rectangle: Rounded Corners 9">
            <a:extLst>
              <a:ext uri="{FF2B5EF4-FFF2-40B4-BE49-F238E27FC236}">
                <a16:creationId xmlns:a16="http://schemas.microsoft.com/office/drawing/2014/main" id="{A4E3088B-6834-44AF-BF18-9863049D8A8F}"/>
              </a:ext>
            </a:extLst>
          </p:cNvPr>
          <p:cNvSpPr/>
          <p:nvPr/>
        </p:nvSpPr>
        <p:spPr>
          <a:xfrm>
            <a:off x="4776719" y="717641"/>
            <a:ext cx="3616657" cy="802943"/>
          </a:xfrm>
          <a:prstGeom prst="round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b="1" dirty="0">
                <a:solidFill>
                  <a:prstClr val="white"/>
                </a:solidFill>
                <a:latin typeface="Helvetica" panose="020B0604020202020204" pitchFamily="34" charset="0"/>
                <a:cs typeface="Helvetica" panose="020B0604020202020204" pitchFamily="34" charset="0"/>
              </a:rPr>
              <a:t>Awareness of Others</a:t>
            </a:r>
          </a:p>
        </p:txBody>
      </p:sp>
      <p:sp>
        <p:nvSpPr>
          <p:cNvPr id="11" name="Rectangle: Rounded Corners 10">
            <a:extLst>
              <a:ext uri="{FF2B5EF4-FFF2-40B4-BE49-F238E27FC236}">
                <a16:creationId xmlns:a16="http://schemas.microsoft.com/office/drawing/2014/main" id="{43B6293B-A289-4D2E-8FEE-51F814F54294}"/>
              </a:ext>
            </a:extLst>
          </p:cNvPr>
          <p:cNvSpPr/>
          <p:nvPr/>
        </p:nvSpPr>
        <p:spPr>
          <a:xfrm>
            <a:off x="4776718" y="1790125"/>
            <a:ext cx="3616657" cy="802943"/>
          </a:xfrm>
          <a:prstGeom prst="round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b="1" dirty="0">
                <a:solidFill>
                  <a:prstClr val="white"/>
                </a:solidFill>
                <a:latin typeface="Helvetica" panose="020B0604020202020204" pitchFamily="34" charset="0"/>
                <a:cs typeface="Helvetica" panose="020B0604020202020204" pitchFamily="34" charset="0"/>
              </a:rPr>
              <a:t>Building Relationships</a:t>
            </a:r>
          </a:p>
        </p:txBody>
      </p:sp>
      <p:sp>
        <p:nvSpPr>
          <p:cNvPr id="7" name="Title 2">
            <a:extLst>
              <a:ext uri="{FF2B5EF4-FFF2-40B4-BE49-F238E27FC236}">
                <a16:creationId xmlns:a16="http://schemas.microsoft.com/office/drawing/2014/main" id="{79E7A514-3955-4B6F-AD71-5E52F839F464}"/>
              </a:ext>
            </a:extLst>
          </p:cNvPr>
          <p:cNvSpPr>
            <a:spLocks noGrp="1"/>
          </p:cNvSpPr>
          <p:nvPr>
            <p:ph type="title"/>
          </p:nvPr>
        </p:nvSpPr>
        <p:spPr>
          <a:xfrm>
            <a:off x="1498569" y="2867502"/>
            <a:ext cx="6146862" cy="2711143"/>
          </a:xfrm>
        </p:spPr>
        <p:txBody>
          <a:bodyPr>
            <a:noAutofit/>
          </a:bodyPr>
          <a:lstStyle/>
          <a:p>
            <a:pPr algn="ctr"/>
            <a:r>
              <a:rPr lang="en-US" b="1" dirty="0">
                <a:solidFill>
                  <a:schemeClr val="tx1"/>
                </a:solidFill>
              </a:rPr>
              <a:t>What are my strengths and weaknesses?</a:t>
            </a:r>
            <a:endParaRPr lang="en-US" i="1" dirty="0">
              <a:solidFill>
                <a:schemeClr val="tx1"/>
              </a:solidFill>
            </a:endParaRPr>
          </a:p>
        </p:txBody>
      </p:sp>
      <p:sp>
        <p:nvSpPr>
          <p:cNvPr id="2" name="Slide Number Placeholder 1">
            <a:extLst>
              <a:ext uri="{FF2B5EF4-FFF2-40B4-BE49-F238E27FC236}">
                <a16:creationId xmlns:a16="http://schemas.microsoft.com/office/drawing/2014/main" id="{42516BC5-D3B8-42D0-8E0F-45C71FE5EE3C}"/>
              </a:ext>
            </a:extLst>
          </p:cNvPr>
          <p:cNvSpPr>
            <a:spLocks noGrp="1"/>
          </p:cNvSpPr>
          <p:nvPr>
            <p:ph type="sldNum" sz="quarter" idx="12"/>
          </p:nvPr>
        </p:nvSpPr>
        <p:spPr/>
        <p:txBody>
          <a:bodyPr/>
          <a:lstStyle/>
          <a:p>
            <a:r>
              <a:rPr lang="en-US" dirty="0"/>
              <a:t>15</a:t>
            </a:r>
          </a:p>
        </p:txBody>
      </p:sp>
    </p:spTree>
    <p:custDataLst>
      <p:tags r:id="rId1"/>
    </p:custDataLst>
    <p:extLst>
      <p:ext uri="{BB962C8B-B14F-4D97-AF65-F5344CB8AC3E}">
        <p14:creationId xmlns:p14="http://schemas.microsoft.com/office/powerpoint/2010/main" val="17732424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E26B7648-4812-4AD5-B86A-2FD2FFAA0B32}"/>
              </a:ext>
            </a:extLst>
          </p:cNvPr>
          <p:cNvSpPr/>
          <p:nvPr/>
        </p:nvSpPr>
        <p:spPr>
          <a:xfrm>
            <a:off x="736983" y="717641"/>
            <a:ext cx="3616657" cy="802943"/>
          </a:xfrm>
          <a:prstGeom prst="round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latin typeface="Helvetica" panose="020B0604020202020204" pitchFamily="34" charset="0"/>
                <a:cs typeface="Helvetica" panose="020B0604020202020204" pitchFamily="34" charset="0"/>
              </a:rPr>
              <a:t>Self Awareness</a:t>
            </a:r>
          </a:p>
        </p:txBody>
      </p:sp>
      <p:sp>
        <p:nvSpPr>
          <p:cNvPr id="8" name="Rectangle: Rounded Corners 7">
            <a:extLst>
              <a:ext uri="{FF2B5EF4-FFF2-40B4-BE49-F238E27FC236}">
                <a16:creationId xmlns:a16="http://schemas.microsoft.com/office/drawing/2014/main" id="{355C99C4-A2BC-45B8-A04A-EFD295AC0D71}"/>
              </a:ext>
            </a:extLst>
          </p:cNvPr>
          <p:cNvSpPr/>
          <p:nvPr/>
        </p:nvSpPr>
        <p:spPr>
          <a:xfrm>
            <a:off x="736983" y="1790126"/>
            <a:ext cx="3616657" cy="802943"/>
          </a:xfrm>
          <a:prstGeom prst="round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b="1" dirty="0">
                <a:solidFill>
                  <a:prstClr val="white"/>
                </a:solidFill>
                <a:latin typeface="Helvetica" panose="020B0604020202020204" pitchFamily="34" charset="0"/>
                <a:cs typeface="Helvetica" panose="020B0604020202020204" pitchFamily="34" charset="0"/>
              </a:rPr>
              <a:t>Self Control</a:t>
            </a:r>
          </a:p>
        </p:txBody>
      </p:sp>
      <p:sp>
        <p:nvSpPr>
          <p:cNvPr id="10" name="Rectangle: Rounded Corners 9">
            <a:extLst>
              <a:ext uri="{FF2B5EF4-FFF2-40B4-BE49-F238E27FC236}">
                <a16:creationId xmlns:a16="http://schemas.microsoft.com/office/drawing/2014/main" id="{A4E3088B-6834-44AF-BF18-9863049D8A8F}"/>
              </a:ext>
            </a:extLst>
          </p:cNvPr>
          <p:cNvSpPr/>
          <p:nvPr/>
        </p:nvSpPr>
        <p:spPr>
          <a:xfrm>
            <a:off x="4776719" y="717641"/>
            <a:ext cx="3616657" cy="802943"/>
          </a:xfrm>
          <a:prstGeom prst="round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b="1" dirty="0">
                <a:solidFill>
                  <a:prstClr val="white"/>
                </a:solidFill>
                <a:latin typeface="Helvetica" panose="020B0604020202020204" pitchFamily="34" charset="0"/>
                <a:cs typeface="Helvetica" panose="020B0604020202020204" pitchFamily="34" charset="0"/>
              </a:rPr>
              <a:t>Awareness of Others</a:t>
            </a:r>
          </a:p>
        </p:txBody>
      </p:sp>
      <p:sp>
        <p:nvSpPr>
          <p:cNvPr id="11" name="Rectangle: Rounded Corners 10">
            <a:extLst>
              <a:ext uri="{FF2B5EF4-FFF2-40B4-BE49-F238E27FC236}">
                <a16:creationId xmlns:a16="http://schemas.microsoft.com/office/drawing/2014/main" id="{43B6293B-A289-4D2E-8FEE-51F814F54294}"/>
              </a:ext>
            </a:extLst>
          </p:cNvPr>
          <p:cNvSpPr/>
          <p:nvPr/>
        </p:nvSpPr>
        <p:spPr>
          <a:xfrm>
            <a:off x="4776718" y="1790125"/>
            <a:ext cx="3616657" cy="802943"/>
          </a:xfrm>
          <a:prstGeom prst="round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b="1" dirty="0">
                <a:solidFill>
                  <a:prstClr val="white"/>
                </a:solidFill>
                <a:latin typeface="Helvetica" panose="020B0604020202020204" pitchFamily="34" charset="0"/>
                <a:cs typeface="Helvetica" panose="020B0604020202020204" pitchFamily="34" charset="0"/>
              </a:rPr>
              <a:t>Building Relationships</a:t>
            </a:r>
          </a:p>
        </p:txBody>
      </p:sp>
      <p:sp>
        <p:nvSpPr>
          <p:cNvPr id="7" name="Title 2">
            <a:extLst>
              <a:ext uri="{FF2B5EF4-FFF2-40B4-BE49-F238E27FC236}">
                <a16:creationId xmlns:a16="http://schemas.microsoft.com/office/drawing/2014/main" id="{79E7A514-3955-4B6F-AD71-5E52F839F464}"/>
              </a:ext>
            </a:extLst>
          </p:cNvPr>
          <p:cNvSpPr>
            <a:spLocks noGrp="1"/>
          </p:cNvSpPr>
          <p:nvPr>
            <p:ph type="title"/>
          </p:nvPr>
        </p:nvSpPr>
        <p:spPr>
          <a:xfrm>
            <a:off x="1498569" y="2910034"/>
            <a:ext cx="6146862" cy="2711143"/>
          </a:xfrm>
        </p:spPr>
        <p:txBody>
          <a:bodyPr>
            <a:noAutofit/>
          </a:bodyPr>
          <a:lstStyle/>
          <a:p>
            <a:pPr algn="ctr"/>
            <a:r>
              <a:rPr lang="en-US" b="1" dirty="0">
                <a:solidFill>
                  <a:schemeClr val="tx1"/>
                </a:solidFill>
              </a:rPr>
              <a:t>Does my perception of myself align with how others see me?</a:t>
            </a:r>
            <a:endParaRPr lang="en-US" i="1" dirty="0">
              <a:solidFill>
                <a:schemeClr val="tx1"/>
              </a:solidFill>
            </a:endParaRPr>
          </a:p>
        </p:txBody>
      </p:sp>
      <p:sp>
        <p:nvSpPr>
          <p:cNvPr id="2" name="Slide Number Placeholder 1">
            <a:extLst>
              <a:ext uri="{FF2B5EF4-FFF2-40B4-BE49-F238E27FC236}">
                <a16:creationId xmlns:a16="http://schemas.microsoft.com/office/drawing/2014/main" id="{15FAC7C7-1666-467D-947F-A6920AFCBEF3}"/>
              </a:ext>
            </a:extLst>
          </p:cNvPr>
          <p:cNvSpPr>
            <a:spLocks noGrp="1"/>
          </p:cNvSpPr>
          <p:nvPr>
            <p:ph type="sldNum" sz="quarter" idx="12"/>
          </p:nvPr>
        </p:nvSpPr>
        <p:spPr/>
        <p:txBody>
          <a:bodyPr/>
          <a:lstStyle/>
          <a:p>
            <a:r>
              <a:rPr lang="en-US" dirty="0"/>
              <a:t>16</a:t>
            </a:r>
          </a:p>
        </p:txBody>
      </p:sp>
    </p:spTree>
    <p:custDataLst>
      <p:tags r:id="rId1"/>
    </p:custDataLst>
    <p:extLst>
      <p:ext uri="{BB962C8B-B14F-4D97-AF65-F5344CB8AC3E}">
        <p14:creationId xmlns:p14="http://schemas.microsoft.com/office/powerpoint/2010/main" val="9806565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E26B7648-4812-4AD5-B86A-2FD2FFAA0B32}"/>
              </a:ext>
            </a:extLst>
          </p:cNvPr>
          <p:cNvSpPr/>
          <p:nvPr/>
        </p:nvSpPr>
        <p:spPr>
          <a:xfrm>
            <a:off x="736983" y="717641"/>
            <a:ext cx="3616657" cy="802943"/>
          </a:xfrm>
          <a:prstGeom prst="round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latin typeface="Helvetica" panose="020B0604020202020204" pitchFamily="34" charset="0"/>
                <a:cs typeface="Helvetica" panose="020B0604020202020204" pitchFamily="34" charset="0"/>
              </a:rPr>
              <a:t>Self Awareness</a:t>
            </a:r>
          </a:p>
        </p:txBody>
      </p:sp>
      <p:sp>
        <p:nvSpPr>
          <p:cNvPr id="8" name="Rectangle: Rounded Corners 7">
            <a:extLst>
              <a:ext uri="{FF2B5EF4-FFF2-40B4-BE49-F238E27FC236}">
                <a16:creationId xmlns:a16="http://schemas.microsoft.com/office/drawing/2014/main" id="{355C99C4-A2BC-45B8-A04A-EFD295AC0D71}"/>
              </a:ext>
            </a:extLst>
          </p:cNvPr>
          <p:cNvSpPr/>
          <p:nvPr/>
        </p:nvSpPr>
        <p:spPr>
          <a:xfrm>
            <a:off x="736983" y="1790126"/>
            <a:ext cx="3616657" cy="802943"/>
          </a:xfrm>
          <a:prstGeom prst="round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b="1" dirty="0">
                <a:solidFill>
                  <a:prstClr val="white"/>
                </a:solidFill>
                <a:latin typeface="Helvetica" panose="020B0604020202020204" pitchFamily="34" charset="0"/>
                <a:cs typeface="Helvetica" panose="020B0604020202020204" pitchFamily="34" charset="0"/>
              </a:rPr>
              <a:t>Self Control</a:t>
            </a:r>
          </a:p>
        </p:txBody>
      </p:sp>
      <p:sp>
        <p:nvSpPr>
          <p:cNvPr id="10" name="Rectangle: Rounded Corners 9">
            <a:extLst>
              <a:ext uri="{FF2B5EF4-FFF2-40B4-BE49-F238E27FC236}">
                <a16:creationId xmlns:a16="http://schemas.microsoft.com/office/drawing/2014/main" id="{A4E3088B-6834-44AF-BF18-9863049D8A8F}"/>
              </a:ext>
            </a:extLst>
          </p:cNvPr>
          <p:cNvSpPr/>
          <p:nvPr/>
        </p:nvSpPr>
        <p:spPr>
          <a:xfrm>
            <a:off x="4776719" y="717641"/>
            <a:ext cx="3616657" cy="802943"/>
          </a:xfrm>
          <a:prstGeom prst="round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b="1" dirty="0">
                <a:solidFill>
                  <a:prstClr val="white"/>
                </a:solidFill>
                <a:latin typeface="Helvetica" panose="020B0604020202020204" pitchFamily="34" charset="0"/>
                <a:cs typeface="Helvetica" panose="020B0604020202020204" pitchFamily="34" charset="0"/>
              </a:rPr>
              <a:t>Awareness of Others</a:t>
            </a:r>
          </a:p>
        </p:txBody>
      </p:sp>
      <p:sp>
        <p:nvSpPr>
          <p:cNvPr id="11" name="Rectangle: Rounded Corners 10">
            <a:extLst>
              <a:ext uri="{FF2B5EF4-FFF2-40B4-BE49-F238E27FC236}">
                <a16:creationId xmlns:a16="http://schemas.microsoft.com/office/drawing/2014/main" id="{43B6293B-A289-4D2E-8FEE-51F814F54294}"/>
              </a:ext>
            </a:extLst>
          </p:cNvPr>
          <p:cNvSpPr/>
          <p:nvPr/>
        </p:nvSpPr>
        <p:spPr>
          <a:xfrm>
            <a:off x="4776718" y="1790125"/>
            <a:ext cx="3616657" cy="802943"/>
          </a:xfrm>
          <a:prstGeom prst="round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b="1" dirty="0">
                <a:solidFill>
                  <a:prstClr val="white"/>
                </a:solidFill>
                <a:latin typeface="Helvetica" panose="020B0604020202020204" pitchFamily="34" charset="0"/>
                <a:cs typeface="Helvetica" panose="020B0604020202020204" pitchFamily="34" charset="0"/>
              </a:rPr>
              <a:t>Building Relationships</a:t>
            </a:r>
          </a:p>
        </p:txBody>
      </p:sp>
      <p:sp>
        <p:nvSpPr>
          <p:cNvPr id="7" name="Title 2">
            <a:extLst>
              <a:ext uri="{FF2B5EF4-FFF2-40B4-BE49-F238E27FC236}">
                <a16:creationId xmlns:a16="http://schemas.microsoft.com/office/drawing/2014/main" id="{79E7A514-3955-4B6F-AD71-5E52F839F464}"/>
              </a:ext>
            </a:extLst>
          </p:cNvPr>
          <p:cNvSpPr>
            <a:spLocks noGrp="1"/>
          </p:cNvSpPr>
          <p:nvPr>
            <p:ph type="title"/>
          </p:nvPr>
        </p:nvSpPr>
        <p:spPr>
          <a:xfrm>
            <a:off x="1498569" y="3016364"/>
            <a:ext cx="6146862" cy="2711143"/>
          </a:xfrm>
        </p:spPr>
        <p:txBody>
          <a:bodyPr>
            <a:noAutofit/>
          </a:bodyPr>
          <a:lstStyle/>
          <a:p>
            <a:pPr algn="ctr"/>
            <a:r>
              <a:rPr lang="en-US" b="1" dirty="0">
                <a:solidFill>
                  <a:schemeClr val="tx1"/>
                </a:solidFill>
              </a:rPr>
              <a:t>Where am I confident about my skills and abilities?</a:t>
            </a:r>
            <a:endParaRPr lang="en-US" i="1" dirty="0">
              <a:solidFill>
                <a:schemeClr val="tx1"/>
              </a:solidFill>
            </a:endParaRPr>
          </a:p>
        </p:txBody>
      </p:sp>
      <p:sp>
        <p:nvSpPr>
          <p:cNvPr id="2" name="Slide Number Placeholder 1">
            <a:extLst>
              <a:ext uri="{FF2B5EF4-FFF2-40B4-BE49-F238E27FC236}">
                <a16:creationId xmlns:a16="http://schemas.microsoft.com/office/drawing/2014/main" id="{993E9D07-8AB7-4DFB-B7AA-09F975047792}"/>
              </a:ext>
            </a:extLst>
          </p:cNvPr>
          <p:cNvSpPr>
            <a:spLocks noGrp="1"/>
          </p:cNvSpPr>
          <p:nvPr>
            <p:ph type="sldNum" sz="quarter" idx="12"/>
          </p:nvPr>
        </p:nvSpPr>
        <p:spPr/>
        <p:txBody>
          <a:bodyPr/>
          <a:lstStyle/>
          <a:p>
            <a:r>
              <a:rPr lang="en-US" dirty="0"/>
              <a:t>17</a:t>
            </a:r>
          </a:p>
        </p:txBody>
      </p:sp>
    </p:spTree>
    <p:custDataLst>
      <p:tags r:id="rId1"/>
    </p:custDataLst>
    <p:extLst>
      <p:ext uri="{BB962C8B-B14F-4D97-AF65-F5344CB8AC3E}">
        <p14:creationId xmlns:p14="http://schemas.microsoft.com/office/powerpoint/2010/main" val="16154597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E26B7648-4812-4AD5-B86A-2FD2FFAA0B32}"/>
              </a:ext>
            </a:extLst>
          </p:cNvPr>
          <p:cNvSpPr/>
          <p:nvPr/>
        </p:nvSpPr>
        <p:spPr>
          <a:xfrm>
            <a:off x="736983" y="717641"/>
            <a:ext cx="3616657" cy="802943"/>
          </a:xfrm>
          <a:prstGeom prst="round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latin typeface="Helvetica" panose="020B0604020202020204" pitchFamily="34" charset="0"/>
                <a:cs typeface="Helvetica" panose="020B0604020202020204" pitchFamily="34" charset="0"/>
              </a:rPr>
              <a:t>Self Awareness</a:t>
            </a:r>
          </a:p>
        </p:txBody>
      </p:sp>
      <p:sp>
        <p:nvSpPr>
          <p:cNvPr id="8" name="Rectangle: Rounded Corners 7">
            <a:extLst>
              <a:ext uri="{FF2B5EF4-FFF2-40B4-BE49-F238E27FC236}">
                <a16:creationId xmlns:a16="http://schemas.microsoft.com/office/drawing/2014/main" id="{355C99C4-A2BC-45B8-A04A-EFD295AC0D71}"/>
              </a:ext>
            </a:extLst>
          </p:cNvPr>
          <p:cNvSpPr/>
          <p:nvPr/>
        </p:nvSpPr>
        <p:spPr>
          <a:xfrm>
            <a:off x="736983" y="1790126"/>
            <a:ext cx="3616657" cy="802943"/>
          </a:xfrm>
          <a:prstGeom prst="roundRect">
            <a:avLst/>
          </a:prstGeom>
          <a:solidFill>
            <a:schemeClr val="accent3">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b="1" dirty="0">
                <a:solidFill>
                  <a:prstClr val="white"/>
                </a:solidFill>
                <a:latin typeface="Helvetica" panose="020B0604020202020204" pitchFamily="34" charset="0"/>
                <a:cs typeface="Helvetica" panose="020B0604020202020204" pitchFamily="34" charset="0"/>
              </a:rPr>
              <a:t>Self Control</a:t>
            </a:r>
          </a:p>
        </p:txBody>
      </p:sp>
      <p:sp>
        <p:nvSpPr>
          <p:cNvPr id="10" name="Rectangle: Rounded Corners 9">
            <a:extLst>
              <a:ext uri="{FF2B5EF4-FFF2-40B4-BE49-F238E27FC236}">
                <a16:creationId xmlns:a16="http://schemas.microsoft.com/office/drawing/2014/main" id="{A4E3088B-6834-44AF-BF18-9863049D8A8F}"/>
              </a:ext>
            </a:extLst>
          </p:cNvPr>
          <p:cNvSpPr/>
          <p:nvPr/>
        </p:nvSpPr>
        <p:spPr>
          <a:xfrm>
            <a:off x="4776719" y="717641"/>
            <a:ext cx="3616657" cy="802943"/>
          </a:xfrm>
          <a:prstGeom prst="round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b="1" dirty="0">
                <a:solidFill>
                  <a:prstClr val="white"/>
                </a:solidFill>
                <a:latin typeface="Helvetica" panose="020B0604020202020204" pitchFamily="34" charset="0"/>
                <a:cs typeface="Helvetica" panose="020B0604020202020204" pitchFamily="34" charset="0"/>
              </a:rPr>
              <a:t>Awareness of Others</a:t>
            </a:r>
          </a:p>
        </p:txBody>
      </p:sp>
      <p:sp>
        <p:nvSpPr>
          <p:cNvPr id="11" name="Rectangle: Rounded Corners 10">
            <a:extLst>
              <a:ext uri="{FF2B5EF4-FFF2-40B4-BE49-F238E27FC236}">
                <a16:creationId xmlns:a16="http://schemas.microsoft.com/office/drawing/2014/main" id="{43B6293B-A289-4D2E-8FEE-51F814F54294}"/>
              </a:ext>
            </a:extLst>
          </p:cNvPr>
          <p:cNvSpPr/>
          <p:nvPr/>
        </p:nvSpPr>
        <p:spPr>
          <a:xfrm>
            <a:off x="4776718" y="1790125"/>
            <a:ext cx="3616657" cy="802943"/>
          </a:xfrm>
          <a:prstGeom prst="round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b="1" dirty="0">
                <a:solidFill>
                  <a:prstClr val="white"/>
                </a:solidFill>
                <a:latin typeface="Helvetica" panose="020B0604020202020204" pitchFamily="34" charset="0"/>
                <a:cs typeface="Helvetica" panose="020B0604020202020204" pitchFamily="34" charset="0"/>
              </a:rPr>
              <a:t>Building Relationships</a:t>
            </a:r>
          </a:p>
        </p:txBody>
      </p:sp>
      <p:sp>
        <p:nvSpPr>
          <p:cNvPr id="7" name="Title 2">
            <a:extLst>
              <a:ext uri="{FF2B5EF4-FFF2-40B4-BE49-F238E27FC236}">
                <a16:creationId xmlns:a16="http://schemas.microsoft.com/office/drawing/2014/main" id="{23C4C320-0CB5-4120-9018-4B66F64D443E}"/>
              </a:ext>
            </a:extLst>
          </p:cNvPr>
          <p:cNvSpPr>
            <a:spLocks noGrp="1"/>
          </p:cNvSpPr>
          <p:nvPr>
            <p:ph type="title"/>
          </p:nvPr>
        </p:nvSpPr>
        <p:spPr>
          <a:xfrm>
            <a:off x="1498569" y="2867279"/>
            <a:ext cx="6146862" cy="2711143"/>
          </a:xfrm>
        </p:spPr>
        <p:txBody>
          <a:bodyPr>
            <a:noAutofit/>
          </a:bodyPr>
          <a:lstStyle/>
          <a:p>
            <a:pPr algn="ctr"/>
            <a:r>
              <a:rPr lang="en-US" sz="3200" b="1" dirty="0">
                <a:solidFill>
                  <a:schemeClr val="tx1"/>
                </a:solidFill>
              </a:rPr>
              <a:t>How well you manage your emotions and actions.</a:t>
            </a:r>
            <a:endParaRPr lang="en-US" sz="3200" i="1" dirty="0">
              <a:solidFill>
                <a:schemeClr val="tx1"/>
              </a:solidFill>
            </a:endParaRPr>
          </a:p>
        </p:txBody>
      </p:sp>
      <p:sp>
        <p:nvSpPr>
          <p:cNvPr id="2" name="Slide Number Placeholder 1">
            <a:extLst>
              <a:ext uri="{FF2B5EF4-FFF2-40B4-BE49-F238E27FC236}">
                <a16:creationId xmlns:a16="http://schemas.microsoft.com/office/drawing/2014/main" id="{CA59DECF-B882-4FB4-894A-309F84B9E809}"/>
              </a:ext>
            </a:extLst>
          </p:cNvPr>
          <p:cNvSpPr>
            <a:spLocks noGrp="1"/>
          </p:cNvSpPr>
          <p:nvPr>
            <p:ph type="sldNum" sz="quarter" idx="12"/>
          </p:nvPr>
        </p:nvSpPr>
        <p:spPr/>
        <p:txBody>
          <a:bodyPr/>
          <a:lstStyle/>
          <a:p>
            <a:r>
              <a:rPr lang="en-US" dirty="0"/>
              <a:t>18</a:t>
            </a:r>
          </a:p>
        </p:txBody>
      </p:sp>
    </p:spTree>
    <p:custDataLst>
      <p:tags r:id="rId1"/>
    </p:custDataLst>
    <p:extLst>
      <p:ext uri="{BB962C8B-B14F-4D97-AF65-F5344CB8AC3E}">
        <p14:creationId xmlns:p14="http://schemas.microsoft.com/office/powerpoint/2010/main" val="27858058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E26B7648-4812-4AD5-B86A-2FD2FFAA0B32}"/>
              </a:ext>
            </a:extLst>
          </p:cNvPr>
          <p:cNvSpPr/>
          <p:nvPr/>
        </p:nvSpPr>
        <p:spPr>
          <a:xfrm>
            <a:off x="736983" y="717641"/>
            <a:ext cx="3616657" cy="802943"/>
          </a:xfrm>
          <a:prstGeom prst="round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latin typeface="Helvetica" panose="020B0604020202020204" pitchFamily="34" charset="0"/>
                <a:cs typeface="Helvetica" panose="020B0604020202020204" pitchFamily="34" charset="0"/>
              </a:rPr>
              <a:t>Self Awareness</a:t>
            </a:r>
          </a:p>
        </p:txBody>
      </p:sp>
      <p:sp>
        <p:nvSpPr>
          <p:cNvPr id="8" name="Rectangle: Rounded Corners 7">
            <a:extLst>
              <a:ext uri="{FF2B5EF4-FFF2-40B4-BE49-F238E27FC236}">
                <a16:creationId xmlns:a16="http://schemas.microsoft.com/office/drawing/2014/main" id="{355C99C4-A2BC-45B8-A04A-EFD295AC0D71}"/>
              </a:ext>
            </a:extLst>
          </p:cNvPr>
          <p:cNvSpPr/>
          <p:nvPr/>
        </p:nvSpPr>
        <p:spPr>
          <a:xfrm>
            <a:off x="736983" y="1790126"/>
            <a:ext cx="3616657" cy="802943"/>
          </a:xfrm>
          <a:prstGeom prst="roundRect">
            <a:avLst/>
          </a:prstGeom>
          <a:solidFill>
            <a:schemeClr val="accent3">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b="1" dirty="0">
                <a:solidFill>
                  <a:prstClr val="white"/>
                </a:solidFill>
                <a:latin typeface="Helvetica" panose="020B0604020202020204" pitchFamily="34" charset="0"/>
                <a:cs typeface="Helvetica" panose="020B0604020202020204" pitchFamily="34" charset="0"/>
              </a:rPr>
              <a:t>Self Control</a:t>
            </a:r>
          </a:p>
        </p:txBody>
      </p:sp>
      <p:sp>
        <p:nvSpPr>
          <p:cNvPr id="10" name="Rectangle: Rounded Corners 9">
            <a:extLst>
              <a:ext uri="{FF2B5EF4-FFF2-40B4-BE49-F238E27FC236}">
                <a16:creationId xmlns:a16="http://schemas.microsoft.com/office/drawing/2014/main" id="{A4E3088B-6834-44AF-BF18-9863049D8A8F}"/>
              </a:ext>
            </a:extLst>
          </p:cNvPr>
          <p:cNvSpPr/>
          <p:nvPr/>
        </p:nvSpPr>
        <p:spPr>
          <a:xfrm>
            <a:off x="4776719" y="717641"/>
            <a:ext cx="3616657" cy="802943"/>
          </a:xfrm>
          <a:prstGeom prst="round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b="1" dirty="0">
                <a:solidFill>
                  <a:prstClr val="white"/>
                </a:solidFill>
                <a:latin typeface="Helvetica" panose="020B0604020202020204" pitchFamily="34" charset="0"/>
                <a:cs typeface="Helvetica" panose="020B0604020202020204" pitchFamily="34" charset="0"/>
              </a:rPr>
              <a:t>Awareness of Others</a:t>
            </a:r>
          </a:p>
        </p:txBody>
      </p:sp>
      <p:sp>
        <p:nvSpPr>
          <p:cNvPr id="11" name="Rectangle: Rounded Corners 10">
            <a:extLst>
              <a:ext uri="{FF2B5EF4-FFF2-40B4-BE49-F238E27FC236}">
                <a16:creationId xmlns:a16="http://schemas.microsoft.com/office/drawing/2014/main" id="{43B6293B-A289-4D2E-8FEE-51F814F54294}"/>
              </a:ext>
            </a:extLst>
          </p:cNvPr>
          <p:cNvSpPr/>
          <p:nvPr/>
        </p:nvSpPr>
        <p:spPr>
          <a:xfrm>
            <a:off x="4776718" y="1790125"/>
            <a:ext cx="3616657" cy="802943"/>
          </a:xfrm>
          <a:prstGeom prst="round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b="1" dirty="0">
                <a:solidFill>
                  <a:prstClr val="white"/>
                </a:solidFill>
                <a:latin typeface="Helvetica" panose="020B0604020202020204" pitchFamily="34" charset="0"/>
                <a:cs typeface="Helvetica" panose="020B0604020202020204" pitchFamily="34" charset="0"/>
              </a:rPr>
              <a:t>Building Relationships</a:t>
            </a:r>
          </a:p>
        </p:txBody>
      </p:sp>
      <p:sp>
        <p:nvSpPr>
          <p:cNvPr id="7" name="Title 2">
            <a:extLst>
              <a:ext uri="{FF2B5EF4-FFF2-40B4-BE49-F238E27FC236}">
                <a16:creationId xmlns:a16="http://schemas.microsoft.com/office/drawing/2014/main" id="{23C4C320-0CB5-4120-9018-4B66F64D443E}"/>
              </a:ext>
            </a:extLst>
          </p:cNvPr>
          <p:cNvSpPr>
            <a:spLocks noGrp="1"/>
          </p:cNvSpPr>
          <p:nvPr>
            <p:ph type="title"/>
          </p:nvPr>
        </p:nvSpPr>
        <p:spPr>
          <a:xfrm>
            <a:off x="1498569" y="2867279"/>
            <a:ext cx="6146862" cy="2711143"/>
          </a:xfrm>
        </p:spPr>
        <p:txBody>
          <a:bodyPr>
            <a:noAutofit/>
          </a:bodyPr>
          <a:lstStyle/>
          <a:p>
            <a:pPr algn="ctr"/>
            <a:r>
              <a:rPr lang="en-US" b="1" dirty="0">
                <a:solidFill>
                  <a:schemeClr val="tx1"/>
                </a:solidFill>
              </a:rPr>
              <a:t>What can I do to manage myself when under stress?</a:t>
            </a:r>
            <a:endParaRPr lang="en-US" i="1" dirty="0">
              <a:solidFill>
                <a:schemeClr val="tx1"/>
              </a:solidFill>
            </a:endParaRPr>
          </a:p>
        </p:txBody>
      </p:sp>
      <p:sp>
        <p:nvSpPr>
          <p:cNvPr id="2" name="Slide Number Placeholder 1">
            <a:extLst>
              <a:ext uri="{FF2B5EF4-FFF2-40B4-BE49-F238E27FC236}">
                <a16:creationId xmlns:a16="http://schemas.microsoft.com/office/drawing/2014/main" id="{11A4D474-272E-43ED-8DAB-CD90C08C20AF}"/>
              </a:ext>
            </a:extLst>
          </p:cNvPr>
          <p:cNvSpPr>
            <a:spLocks noGrp="1"/>
          </p:cNvSpPr>
          <p:nvPr>
            <p:ph type="sldNum" sz="quarter" idx="12"/>
          </p:nvPr>
        </p:nvSpPr>
        <p:spPr/>
        <p:txBody>
          <a:bodyPr/>
          <a:lstStyle/>
          <a:p>
            <a:r>
              <a:rPr lang="en-US" dirty="0"/>
              <a:t>19</a:t>
            </a:r>
          </a:p>
        </p:txBody>
      </p:sp>
    </p:spTree>
    <p:custDataLst>
      <p:tags r:id="rId1"/>
    </p:custDataLst>
    <p:extLst>
      <p:ext uri="{BB962C8B-B14F-4D97-AF65-F5344CB8AC3E}">
        <p14:creationId xmlns:p14="http://schemas.microsoft.com/office/powerpoint/2010/main" val="35918730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12EE1D-61E2-4C43-BB89-E1C85CC36B53}"/>
              </a:ext>
            </a:extLst>
          </p:cNvPr>
          <p:cNvPicPr>
            <a:picLocks noChangeAspect="1"/>
          </p:cNvPicPr>
          <p:nvPr/>
        </p:nvPicPr>
        <p:blipFill>
          <a:blip r:embed="rId4"/>
          <a:stretch>
            <a:fillRect/>
          </a:stretch>
        </p:blipFill>
        <p:spPr>
          <a:xfrm>
            <a:off x="2287713" y="676406"/>
            <a:ext cx="4458176" cy="534981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 name="Arrow: Right 5">
            <a:extLst>
              <a:ext uri="{FF2B5EF4-FFF2-40B4-BE49-F238E27FC236}">
                <a16:creationId xmlns:a16="http://schemas.microsoft.com/office/drawing/2014/main" id="{CAF23E6F-C042-427F-AC78-5F94EF581843}"/>
              </a:ext>
            </a:extLst>
          </p:cNvPr>
          <p:cNvSpPr/>
          <p:nvPr/>
        </p:nvSpPr>
        <p:spPr>
          <a:xfrm rot="19913540">
            <a:off x="1296536" y="3109514"/>
            <a:ext cx="2838734" cy="805218"/>
          </a:xfrm>
          <a:prstGeom prst="rightArrow">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1961C4BD-9E14-416D-974A-89D2753813F5}"/>
              </a:ext>
            </a:extLst>
          </p:cNvPr>
          <p:cNvSpPr txBox="1"/>
          <p:nvPr/>
        </p:nvSpPr>
        <p:spPr>
          <a:xfrm>
            <a:off x="2565776" y="758768"/>
            <a:ext cx="3589361" cy="461665"/>
          </a:xfrm>
          <a:prstGeom prst="rect">
            <a:avLst/>
          </a:prstGeom>
          <a:noFill/>
        </p:spPr>
        <p:txBody>
          <a:bodyPr wrap="square" rtlCol="0">
            <a:spAutoFit/>
          </a:bodyPr>
          <a:lstStyle/>
          <a:p>
            <a:pPr algn="ctr"/>
            <a:r>
              <a:rPr lang="en-US" sz="2400" b="1" dirty="0">
                <a:solidFill>
                  <a:schemeClr val="bg1"/>
                </a:solidFill>
                <a:latin typeface="Helvetica" panose="020B0604020202020204" pitchFamily="34" charset="0"/>
                <a:cs typeface="Helvetica" panose="020B0604020202020204" pitchFamily="34" charset="0"/>
              </a:rPr>
              <a:t>The “Amygdala hijack”</a:t>
            </a:r>
          </a:p>
        </p:txBody>
      </p:sp>
      <p:sp>
        <p:nvSpPr>
          <p:cNvPr id="4" name="Slide Number Placeholder 3">
            <a:extLst>
              <a:ext uri="{FF2B5EF4-FFF2-40B4-BE49-F238E27FC236}">
                <a16:creationId xmlns:a16="http://schemas.microsoft.com/office/drawing/2014/main" id="{73CBE515-DCCD-461B-A7DF-DB25F909F21B}"/>
              </a:ext>
            </a:extLst>
          </p:cNvPr>
          <p:cNvSpPr>
            <a:spLocks noGrp="1"/>
          </p:cNvSpPr>
          <p:nvPr>
            <p:ph type="sldNum" sz="quarter" idx="12"/>
          </p:nvPr>
        </p:nvSpPr>
        <p:spPr/>
        <p:txBody>
          <a:bodyPr/>
          <a:lstStyle/>
          <a:p>
            <a:r>
              <a:rPr lang="en-US" dirty="0"/>
              <a:t>20</a:t>
            </a:r>
          </a:p>
        </p:txBody>
      </p:sp>
    </p:spTree>
    <p:custDataLst>
      <p:tags r:id="rId1"/>
    </p:custDataLst>
    <p:extLst>
      <p:ext uri="{BB962C8B-B14F-4D97-AF65-F5344CB8AC3E}">
        <p14:creationId xmlns:p14="http://schemas.microsoft.com/office/powerpoint/2010/main" val="32250416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E26B7648-4812-4AD5-B86A-2FD2FFAA0B32}"/>
              </a:ext>
            </a:extLst>
          </p:cNvPr>
          <p:cNvSpPr/>
          <p:nvPr/>
        </p:nvSpPr>
        <p:spPr>
          <a:xfrm>
            <a:off x="736983" y="717641"/>
            <a:ext cx="3616657" cy="802943"/>
          </a:xfrm>
          <a:prstGeom prst="round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latin typeface="Helvetica" panose="020B0604020202020204" pitchFamily="34" charset="0"/>
                <a:cs typeface="Helvetica" panose="020B0604020202020204" pitchFamily="34" charset="0"/>
              </a:rPr>
              <a:t>Self Awareness</a:t>
            </a:r>
          </a:p>
        </p:txBody>
      </p:sp>
      <p:sp>
        <p:nvSpPr>
          <p:cNvPr id="8" name="Rectangle: Rounded Corners 7">
            <a:extLst>
              <a:ext uri="{FF2B5EF4-FFF2-40B4-BE49-F238E27FC236}">
                <a16:creationId xmlns:a16="http://schemas.microsoft.com/office/drawing/2014/main" id="{355C99C4-A2BC-45B8-A04A-EFD295AC0D71}"/>
              </a:ext>
            </a:extLst>
          </p:cNvPr>
          <p:cNvSpPr/>
          <p:nvPr/>
        </p:nvSpPr>
        <p:spPr>
          <a:xfrm>
            <a:off x="736983" y="1790126"/>
            <a:ext cx="3616657" cy="802943"/>
          </a:xfrm>
          <a:prstGeom prst="roundRect">
            <a:avLst/>
          </a:prstGeom>
          <a:solidFill>
            <a:schemeClr val="accent3">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b="1" dirty="0">
                <a:solidFill>
                  <a:prstClr val="white"/>
                </a:solidFill>
                <a:latin typeface="Helvetica" panose="020B0604020202020204" pitchFamily="34" charset="0"/>
                <a:cs typeface="Helvetica" panose="020B0604020202020204" pitchFamily="34" charset="0"/>
              </a:rPr>
              <a:t>Self Control</a:t>
            </a:r>
          </a:p>
        </p:txBody>
      </p:sp>
      <p:sp>
        <p:nvSpPr>
          <p:cNvPr id="10" name="Rectangle: Rounded Corners 9">
            <a:extLst>
              <a:ext uri="{FF2B5EF4-FFF2-40B4-BE49-F238E27FC236}">
                <a16:creationId xmlns:a16="http://schemas.microsoft.com/office/drawing/2014/main" id="{A4E3088B-6834-44AF-BF18-9863049D8A8F}"/>
              </a:ext>
            </a:extLst>
          </p:cNvPr>
          <p:cNvSpPr/>
          <p:nvPr/>
        </p:nvSpPr>
        <p:spPr>
          <a:xfrm>
            <a:off x="4776719" y="717641"/>
            <a:ext cx="3616657" cy="802943"/>
          </a:xfrm>
          <a:prstGeom prst="round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b="1" dirty="0">
                <a:solidFill>
                  <a:prstClr val="white"/>
                </a:solidFill>
                <a:latin typeface="Helvetica" panose="020B0604020202020204" pitchFamily="34" charset="0"/>
                <a:cs typeface="Helvetica" panose="020B0604020202020204" pitchFamily="34" charset="0"/>
              </a:rPr>
              <a:t>Awareness of Others</a:t>
            </a:r>
          </a:p>
        </p:txBody>
      </p:sp>
      <p:sp>
        <p:nvSpPr>
          <p:cNvPr id="11" name="Rectangle: Rounded Corners 10">
            <a:extLst>
              <a:ext uri="{FF2B5EF4-FFF2-40B4-BE49-F238E27FC236}">
                <a16:creationId xmlns:a16="http://schemas.microsoft.com/office/drawing/2014/main" id="{43B6293B-A289-4D2E-8FEE-51F814F54294}"/>
              </a:ext>
            </a:extLst>
          </p:cNvPr>
          <p:cNvSpPr/>
          <p:nvPr/>
        </p:nvSpPr>
        <p:spPr>
          <a:xfrm>
            <a:off x="4776718" y="1790125"/>
            <a:ext cx="3616657" cy="802943"/>
          </a:xfrm>
          <a:prstGeom prst="round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b="1" dirty="0">
                <a:solidFill>
                  <a:prstClr val="white"/>
                </a:solidFill>
                <a:latin typeface="Helvetica" panose="020B0604020202020204" pitchFamily="34" charset="0"/>
                <a:cs typeface="Helvetica" panose="020B0604020202020204" pitchFamily="34" charset="0"/>
              </a:rPr>
              <a:t>Building Relationships</a:t>
            </a:r>
          </a:p>
        </p:txBody>
      </p:sp>
      <p:sp>
        <p:nvSpPr>
          <p:cNvPr id="7" name="Title 2">
            <a:extLst>
              <a:ext uri="{FF2B5EF4-FFF2-40B4-BE49-F238E27FC236}">
                <a16:creationId xmlns:a16="http://schemas.microsoft.com/office/drawing/2014/main" id="{23C4C320-0CB5-4120-9018-4B66F64D443E}"/>
              </a:ext>
            </a:extLst>
          </p:cNvPr>
          <p:cNvSpPr>
            <a:spLocks noGrp="1"/>
          </p:cNvSpPr>
          <p:nvPr>
            <p:ph type="title"/>
          </p:nvPr>
        </p:nvSpPr>
        <p:spPr>
          <a:xfrm>
            <a:off x="1498569" y="2966867"/>
            <a:ext cx="6146862" cy="2711143"/>
          </a:xfrm>
        </p:spPr>
        <p:txBody>
          <a:bodyPr>
            <a:noAutofit/>
          </a:bodyPr>
          <a:lstStyle/>
          <a:p>
            <a:pPr algn="ctr"/>
            <a:r>
              <a:rPr lang="en-US" b="1" dirty="0">
                <a:solidFill>
                  <a:schemeClr val="tx1"/>
                </a:solidFill>
              </a:rPr>
              <a:t>How do my values shape or influence what I say and </a:t>
            </a:r>
            <a:br>
              <a:rPr lang="en-US" b="1" dirty="0">
                <a:solidFill>
                  <a:schemeClr val="tx1"/>
                </a:solidFill>
              </a:rPr>
            </a:br>
            <a:r>
              <a:rPr lang="en-US" b="1" dirty="0">
                <a:solidFill>
                  <a:schemeClr val="tx1"/>
                </a:solidFill>
              </a:rPr>
              <a:t>what I do?</a:t>
            </a:r>
            <a:endParaRPr lang="en-US" i="1" dirty="0">
              <a:solidFill>
                <a:schemeClr val="tx1"/>
              </a:solidFill>
            </a:endParaRPr>
          </a:p>
        </p:txBody>
      </p:sp>
      <p:sp>
        <p:nvSpPr>
          <p:cNvPr id="2" name="Slide Number Placeholder 1">
            <a:extLst>
              <a:ext uri="{FF2B5EF4-FFF2-40B4-BE49-F238E27FC236}">
                <a16:creationId xmlns:a16="http://schemas.microsoft.com/office/drawing/2014/main" id="{D1300C32-19F0-497B-9AFE-43ABF02A556D}"/>
              </a:ext>
            </a:extLst>
          </p:cNvPr>
          <p:cNvSpPr>
            <a:spLocks noGrp="1"/>
          </p:cNvSpPr>
          <p:nvPr>
            <p:ph type="sldNum" sz="quarter" idx="12"/>
          </p:nvPr>
        </p:nvSpPr>
        <p:spPr/>
        <p:txBody>
          <a:bodyPr/>
          <a:lstStyle/>
          <a:p>
            <a:r>
              <a:rPr lang="en-US" dirty="0"/>
              <a:t>21</a:t>
            </a:r>
          </a:p>
        </p:txBody>
      </p:sp>
    </p:spTree>
    <p:custDataLst>
      <p:tags r:id="rId1"/>
    </p:custDataLst>
    <p:extLst>
      <p:ext uri="{BB962C8B-B14F-4D97-AF65-F5344CB8AC3E}">
        <p14:creationId xmlns:p14="http://schemas.microsoft.com/office/powerpoint/2010/main" val="10157677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E26B7648-4812-4AD5-B86A-2FD2FFAA0B32}"/>
              </a:ext>
            </a:extLst>
          </p:cNvPr>
          <p:cNvSpPr/>
          <p:nvPr/>
        </p:nvSpPr>
        <p:spPr>
          <a:xfrm>
            <a:off x="736983" y="717641"/>
            <a:ext cx="3616657" cy="802943"/>
          </a:xfrm>
          <a:prstGeom prst="round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latin typeface="Helvetica" panose="020B0604020202020204" pitchFamily="34" charset="0"/>
                <a:cs typeface="Helvetica" panose="020B0604020202020204" pitchFamily="34" charset="0"/>
              </a:rPr>
              <a:t>Self Awareness</a:t>
            </a:r>
          </a:p>
        </p:txBody>
      </p:sp>
      <p:sp>
        <p:nvSpPr>
          <p:cNvPr id="8" name="Rectangle: Rounded Corners 7">
            <a:extLst>
              <a:ext uri="{FF2B5EF4-FFF2-40B4-BE49-F238E27FC236}">
                <a16:creationId xmlns:a16="http://schemas.microsoft.com/office/drawing/2014/main" id="{355C99C4-A2BC-45B8-A04A-EFD295AC0D71}"/>
              </a:ext>
            </a:extLst>
          </p:cNvPr>
          <p:cNvSpPr/>
          <p:nvPr/>
        </p:nvSpPr>
        <p:spPr>
          <a:xfrm>
            <a:off x="736983" y="1790126"/>
            <a:ext cx="3616657" cy="802943"/>
          </a:xfrm>
          <a:prstGeom prst="roundRect">
            <a:avLst/>
          </a:prstGeom>
          <a:solidFill>
            <a:schemeClr val="accent3">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b="1" dirty="0">
                <a:solidFill>
                  <a:prstClr val="white"/>
                </a:solidFill>
                <a:latin typeface="Helvetica" panose="020B0604020202020204" pitchFamily="34" charset="0"/>
                <a:cs typeface="Helvetica" panose="020B0604020202020204" pitchFamily="34" charset="0"/>
              </a:rPr>
              <a:t>Self Control</a:t>
            </a:r>
          </a:p>
        </p:txBody>
      </p:sp>
      <p:sp>
        <p:nvSpPr>
          <p:cNvPr id="10" name="Rectangle: Rounded Corners 9">
            <a:extLst>
              <a:ext uri="{FF2B5EF4-FFF2-40B4-BE49-F238E27FC236}">
                <a16:creationId xmlns:a16="http://schemas.microsoft.com/office/drawing/2014/main" id="{A4E3088B-6834-44AF-BF18-9863049D8A8F}"/>
              </a:ext>
            </a:extLst>
          </p:cNvPr>
          <p:cNvSpPr/>
          <p:nvPr/>
        </p:nvSpPr>
        <p:spPr>
          <a:xfrm>
            <a:off x="4776719" y="717641"/>
            <a:ext cx="3616657" cy="802943"/>
          </a:xfrm>
          <a:prstGeom prst="round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b="1" dirty="0">
                <a:solidFill>
                  <a:prstClr val="white"/>
                </a:solidFill>
                <a:latin typeface="Helvetica" panose="020B0604020202020204" pitchFamily="34" charset="0"/>
                <a:cs typeface="Helvetica" panose="020B0604020202020204" pitchFamily="34" charset="0"/>
              </a:rPr>
              <a:t>Awareness of Others</a:t>
            </a:r>
          </a:p>
        </p:txBody>
      </p:sp>
      <p:sp>
        <p:nvSpPr>
          <p:cNvPr id="11" name="Rectangle: Rounded Corners 10">
            <a:extLst>
              <a:ext uri="{FF2B5EF4-FFF2-40B4-BE49-F238E27FC236}">
                <a16:creationId xmlns:a16="http://schemas.microsoft.com/office/drawing/2014/main" id="{43B6293B-A289-4D2E-8FEE-51F814F54294}"/>
              </a:ext>
            </a:extLst>
          </p:cNvPr>
          <p:cNvSpPr/>
          <p:nvPr/>
        </p:nvSpPr>
        <p:spPr>
          <a:xfrm>
            <a:off x="4776718" y="1790125"/>
            <a:ext cx="3616657" cy="802943"/>
          </a:xfrm>
          <a:prstGeom prst="round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b="1" dirty="0">
                <a:solidFill>
                  <a:prstClr val="white"/>
                </a:solidFill>
                <a:latin typeface="Helvetica" panose="020B0604020202020204" pitchFamily="34" charset="0"/>
                <a:cs typeface="Helvetica" panose="020B0604020202020204" pitchFamily="34" charset="0"/>
              </a:rPr>
              <a:t>Building Relationships</a:t>
            </a:r>
          </a:p>
        </p:txBody>
      </p:sp>
      <p:sp>
        <p:nvSpPr>
          <p:cNvPr id="7" name="Title 2">
            <a:extLst>
              <a:ext uri="{FF2B5EF4-FFF2-40B4-BE49-F238E27FC236}">
                <a16:creationId xmlns:a16="http://schemas.microsoft.com/office/drawing/2014/main" id="{23C4C320-0CB5-4120-9018-4B66F64D443E}"/>
              </a:ext>
            </a:extLst>
          </p:cNvPr>
          <p:cNvSpPr>
            <a:spLocks noGrp="1"/>
          </p:cNvSpPr>
          <p:nvPr>
            <p:ph type="title"/>
          </p:nvPr>
        </p:nvSpPr>
        <p:spPr>
          <a:xfrm>
            <a:off x="1656784" y="2959317"/>
            <a:ext cx="6074876" cy="2711143"/>
          </a:xfrm>
        </p:spPr>
        <p:txBody>
          <a:bodyPr>
            <a:noAutofit/>
          </a:bodyPr>
          <a:lstStyle/>
          <a:p>
            <a:pPr algn="ctr"/>
            <a:r>
              <a:rPr lang="en-US" b="1" dirty="0">
                <a:solidFill>
                  <a:schemeClr val="tx1"/>
                </a:solidFill>
              </a:rPr>
              <a:t>When do I take initiative to resolve conflict or solve problems?</a:t>
            </a:r>
            <a:endParaRPr lang="en-US" i="1" dirty="0">
              <a:solidFill>
                <a:schemeClr val="tx1"/>
              </a:solidFill>
            </a:endParaRPr>
          </a:p>
        </p:txBody>
      </p:sp>
      <p:sp>
        <p:nvSpPr>
          <p:cNvPr id="2" name="Slide Number Placeholder 1">
            <a:extLst>
              <a:ext uri="{FF2B5EF4-FFF2-40B4-BE49-F238E27FC236}">
                <a16:creationId xmlns:a16="http://schemas.microsoft.com/office/drawing/2014/main" id="{0B5AC836-ED3B-4708-887B-C85406FEB009}"/>
              </a:ext>
            </a:extLst>
          </p:cNvPr>
          <p:cNvSpPr>
            <a:spLocks noGrp="1"/>
          </p:cNvSpPr>
          <p:nvPr>
            <p:ph type="sldNum" sz="quarter" idx="12"/>
          </p:nvPr>
        </p:nvSpPr>
        <p:spPr/>
        <p:txBody>
          <a:bodyPr/>
          <a:lstStyle/>
          <a:p>
            <a:r>
              <a:rPr lang="en-US" dirty="0"/>
              <a:t>22</a:t>
            </a:r>
          </a:p>
        </p:txBody>
      </p:sp>
    </p:spTree>
    <p:custDataLst>
      <p:tags r:id="rId1"/>
    </p:custDataLst>
    <p:extLst>
      <p:ext uri="{BB962C8B-B14F-4D97-AF65-F5344CB8AC3E}">
        <p14:creationId xmlns:p14="http://schemas.microsoft.com/office/powerpoint/2010/main" val="9757432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E26B7648-4812-4AD5-B86A-2FD2FFAA0B32}"/>
              </a:ext>
            </a:extLst>
          </p:cNvPr>
          <p:cNvSpPr/>
          <p:nvPr/>
        </p:nvSpPr>
        <p:spPr>
          <a:xfrm>
            <a:off x="1990849" y="1671060"/>
            <a:ext cx="3230820" cy="802943"/>
          </a:xfrm>
          <a:prstGeom prst="round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00" b="1" dirty="0">
                <a:solidFill>
                  <a:prstClr val="white"/>
                </a:solidFill>
                <a:latin typeface="Helvetica" panose="020B0604020202020204" pitchFamily="34" charset="0"/>
                <a:cs typeface="Helvetica" panose="020B0604020202020204" pitchFamily="34" charset="0"/>
              </a:rPr>
              <a:t>Self Awareness</a:t>
            </a:r>
          </a:p>
        </p:txBody>
      </p:sp>
      <p:sp>
        <p:nvSpPr>
          <p:cNvPr id="8" name="Rectangle: Rounded Corners 7">
            <a:extLst>
              <a:ext uri="{FF2B5EF4-FFF2-40B4-BE49-F238E27FC236}">
                <a16:creationId xmlns:a16="http://schemas.microsoft.com/office/drawing/2014/main" id="{355C99C4-A2BC-45B8-A04A-EFD295AC0D71}"/>
              </a:ext>
            </a:extLst>
          </p:cNvPr>
          <p:cNvSpPr/>
          <p:nvPr/>
        </p:nvSpPr>
        <p:spPr>
          <a:xfrm>
            <a:off x="1990848" y="2743546"/>
            <a:ext cx="3230820" cy="802943"/>
          </a:xfrm>
          <a:prstGeom prst="roundRect">
            <a:avLst/>
          </a:prstGeom>
          <a:solidFill>
            <a:schemeClr val="accent3">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00" b="1" dirty="0">
                <a:solidFill>
                  <a:prstClr val="white"/>
                </a:solidFill>
                <a:latin typeface="Helvetica" panose="020B0604020202020204" pitchFamily="34" charset="0"/>
                <a:cs typeface="Helvetica" panose="020B0604020202020204" pitchFamily="34" charset="0"/>
              </a:rPr>
              <a:t>Self Control</a:t>
            </a:r>
          </a:p>
        </p:txBody>
      </p:sp>
      <p:sp>
        <p:nvSpPr>
          <p:cNvPr id="10" name="Rectangle: Rounded Corners 9">
            <a:extLst>
              <a:ext uri="{FF2B5EF4-FFF2-40B4-BE49-F238E27FC236}">
                <a16:creationId xmlns:a16="http://schemas.microsoft.com/office/drawing/2014/main" id="{A4E3088B-6834-44AF-BF18-9863049D8A8F}"/>
              </a:ext>
            </a:extLst>
          </p:cNvPr>
          <p:cNvSpPr/>
          <p:nvPr/>
        </p:nvSpPr>
        <p:spPr>
          <a:xfrm>
            <a:off x="5509808" y="1682636"/>
            <a:ext cx="3230820" cy="802943"/>
          </a:xfrm>
          <a:prstGeom prst="roundRect">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00" b="1" dirty="0">
                <a:solidFill>
                  <a:prstClr val="white"/>
                </a:solidFill>
                <a:latin typeface="Helvetica" panose="020B0604020202020204" pitchFamily="34" charset="0"/>
                <a:cs typeface="Helvetica" panose="020B0604020202020204" pitchFamily="34" charset="0"/>
              </a:rPr>
              <a:t>Awareness of Others</a:t>
            </a:r>
          </a:p>
        </p:txBody>
      </p:sp>
      <p:sp>
        <p:nvSpPr>
          <p:cNvPr id="11" name="Rectangle: Rounded Corners 10">
            <a:extLst>
              <a:ext uri="{FF2B5EF4-FFF2-40B4-BE49-F238E27FC236}">
                <a16:creationId xmlns:a16="http://schemas.microsoft.com/office/drawing/2014/main" id="{43B6293B-A289-4D2E-8FEE-51F814F54294}"/>
              </a:ext>
            </a:extLst>
          </p:cNvPr>
          <p:cNvSpPr/>
          <p:nvPr/>
        </p:nvSpPr>
        <p:spPr>
          <a:xfrm>
            <a:off x="5509807" y="2743545"/>
            <a:ext cx="3230820" cy="802943"/>
          </a:xfrm>
          <a:prstGeom prst="roundRect">
            <a:avLst/>
          </a:prstGeom>
          <a:solidFill>
            <a:schemeClr val="accent6">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00" b="1" dirty="0">
                <a:solidFill>
                  <a:prstClr val="white"/>
                </a:solidFill>
                <a:latin typeface="Helvetica" panose="020B0604020202020204" pitchFamily="34" charset="0"/>
                <a:cs typeface="Helvetica" panose="020B0604020202020204" pitchFamily="34" charset="0"/>
              </a:rPr>
              <a:t>Building Relationships</a:t>
            </a:r>
          </a:p>
        </p:txBody>
      </p:sp>
      <p:sp>
        <p:nvSpPr>
          <p:cNvPr id="7" name="Title 2">
            <a:extLst>
              <a:ext uri="{FF2B5EF4-FFF2-40B4-BE49-F238E27FC236}">
                <a16:creationId xmlns:a16="http://schemas.microsoft.com/office/drawing/2014/main" id="{79E7A514-3955-4B6F-AD71-5E52F839F464}"/>
              </a:ext>
            </a:extLst>
          </p:cNvPr>
          <p:cNvSpPr>
            <a:spLocks noGrp="1"/>
          </p:cNvSpPr>
          <p:nvPr>
            <p:ph type="title"/>
          </p:nvPr>
        </p:nvSpPr>
        <p:spPr>
          <a:xfrm>
            <a:off x="-9962" y="1879239"/>
            <a:ext cx="1844248" cy="618086"/>
          </a:xfrm>
        </p:spPr>
        <p:txBody>
          <a:bodyPr anchor="t">
            <a:noAutofit/>
          </a:bodyPr>
          <a:lstStyle/>
          <a:p>
            <a:pPr algn="ctr"/>
            <a:r>
              <a:rPr lang="en-US" sz="2000" b="1" dirty="0">
                <a:solidFill>
                  <a:schemeClr val="tx1"/>
                </a:solidFill>
              </a:rPr>
              <a:t>What I See</a:t>
            </a:r>
            <a:endParaRPr lang="en-US" sz="2000" b="1" i="1" dirty="0">
              <a:solidFill>
                <a:schemeClr val="tx1"/>
              </a:solidFill>
            </a:endParaRPr>
          </a:p>
        </p:txBody>
      </p:sp>
      <p:sp>
        <p:nvSpPr>
          <p:cNvPr id="9" name="Title 2">
            <a:extLst>
              <a:ext uri="{FF2B5EF4-FFF2-40B4-BE49-F238E27FC236}">
                <a16:creationId xmlns:a16="http://schemas.microsoft.com/office/drawing/2014/main" id="{79E7A514-3955-4B6F-AD71-5E52F839F464}"/>
              </a:ext>
            </a:extLst>
          </p:cNvPr>
          <p:cNvSpPr txBox="1">
            <a:spLocks/>
          </p:cNvSpPr>
          <p:nvPr/>
        </p:nvSpPr>
        <p:spPr>
          <a:xfrm>
            <a:off x="5312874" y="1036771"/>
            <a:ext cx="3624686" cy="618086"/>
          </a:xfrm>
          <a:prstGeom prst="rect">
            <a:avLst/>
          </a:prstGeom>
        </p:spPr>
        <p:txBody>
          <a:bodyPr vert="horz" lIns="91440" tIns="45720" rIns="91440" bIns="45720" rtlCol="0" anchor="t">
            <a:noAutofit/>
          </a:bodyPr>
          <a:lstStyle>
            <a:lvl1pPr algn="l" defTabSz="457200" rtl="0" eaLnBrk="1" latinLnBrk="0" hangingPunct="1">
              <a:spcBef>
                <a:spcPct val="0"/>
              </a:spcBef>
              <a:buNone/>
              <a:defRPr sz="3000" b="0" i="0" kern="1200">
                <a:solidFill>
                  <a:srgbClr val="897865"/>
                </a:solidFill>
                <a:latin typeface="Helvetica"/>
                <a:ea typeface="+mj-ea"/>
                <a:cs typeface="Helvetica"/>
              </a:defRPr>
            </a:lvl1pPr>
          </a:lstStyle>
          <a:p>
            <a:pPr algn="ctr"/>
            <a:r>
              <a:rPr lang="en-US" sz="2000" b="1" dirty="0">
                <a:solidFill>
                  <a:schemeClr val="tx1"/>
                </a:solidFill>
              </a:rPr>
              <a:t>Relational Competence</a:t>
            </a:r>
            <a:endParaRPr lang="en-US" sz="2000" i="1" dirty="0">
              <a:solidFill>
                <a:schemeClr val="tx1"/>
              </a:solidFill>
            </a:endParaRPr>
          </a:p>
        </p:txBody>
      </p:sp>
      <p:sp>
        <p:nvSpPr>
          <p:cNvPr id="12" name="Title 2">
            <a:extLst>
              <a:ext uri="{FF2B5EF4-FFF2-40B4-BE49-F238E27FC236}">
                <a16:creationId xmlns:a16="http://schemas.microsoft.com/office/drawing/2014/main" id="{79E7A514-3955-4B6F-AD71-5E52F839F464}"/>
              </a:ext>
            </a:extLst>
          </p:cNvPr>
          <p:cNvSpPr txBox="1">
            <a:spLocks/>
          </p:cNvSpPr>
          <p:nvPr/>
        </p:nvSpPr>
        <p:spPr>
          <a:xfrm>
            <a:off x="1793915" y="1052974"/>
            <a:ext cx="3624686" cy="618086"/>
          </a:xfrm>
          <a:prstGeom prst="rect">
            <a:avLst/>
          </a:prstGeom>
        </p:spPr>
        <p:txBody>
          <a:bodyPr vert="horz" lIns="91440" tIns="45720" rIns="91440" bIns="45720" rtlCol="0" anchor="t">
            <a:noAutofit/>
          </a:bodyPr>
          <a:lstStyle>
            <a:lvl1pPr algn="l" defTabSz="457200" rtl="0" eaLnBrk="1" latinLnBrk="0" hangingPunct="1">
              <a:spcBef>
                <a:spcPct val="0"/>
              </a:spcBef>
              <a:buNone/>
              <a:defRPr sz="3000" b="0" i="0" kern="1200">
                <a:solidFill>
                  <a:srgbClr val="897865"/>
                </a:solidFill>
                <a:latin typeface="Helvetica"/>
                <a:ea typeface="+mj-ea"/>
                <a:cs typeface="Helvetica"/>
              </a:defRPr>
            </a:lvl1pPr>
          </a:lstStyle>
          <a:p>
            <a:pPr algn="ctr"/>
            <a:r>
              <a:rPr lang="en-US" sz="2000" b="1" dirty="0">
                <a:solidFill>
                  <a:schemeClr val="tx1"/>
                </a:solidFill>
              </a:rPr>
              <a:t>Personal Competence</a:t>
            </a:r>
            <a:endParaRPr lang="en-US" sz="2000" i="1" dirty="0">
              <a:solidFill>
                <a:schemeClr val="tx1"/>
              </a:solidFill>
            </a:endParaRPr>
          </a:p>
        </p:txBody>
      </p:sp>
      <p:sp>
        <p:nvSpPr>
          <p:cNvPr id="13" name="Title 2">
            <a:extLst>
              <a:ext uri="{FF2B5EF4-FFF2-40B4-BE49-F238E27FC236}">
                <a16:creationId xmlns:a16="http://schemas.microsoft.com/office/drawing/2014/main" id="{79E7A514-3955-4B6F-AD71-5E52F839F464}"/>
              </a:ext>
            </a:extLst>
          </p:cNvPr>
          <p:cNvSpPr txBox="1">
            <a:spLocks/>
          </p:cNvSpPr>
          <p:nvPr/>
        </p:nvSpPr>
        <p:spPr>
          <a:xfrm>
            <a:off x="36609" y="2951723"/>
            <a:ext cx="1844248" cy="618086"/>
          </a:xfrm>
          <a:prstGeom prst="rect">
            <a:avLst/>
          </a:prstGeom>
        </p:spPr>
        <p:txBody>
          <a:bodyPr vert="horz" lIns="91440" tIns="45720" rIns="91440" bIns="45720" rtlCol="0" anchor="t">
            <a:noAutofit/>
          </a:bodyPr>
          <a:lstStyle>
            <a:lvl1pPr algn="l" defTabSz="457200" rtl="0" eaLnBrk="1" latinLnBrk="0" hangingPunct="1">
              <a:spcBef>
                <a:spcPct val="0"/>
              </a:spcBef>
              <a:buNone/>
              <a:defRPr sz="3000" b="0" i="0" kern="1200">
                <a:solidFill>
                  <a:srgbClr val="897865"/>
                </a:solidFill>
                <a:latin typeface="Helvetica"/>
                <a:ea typeface="+mj-ea"/>
                <a:cs typeface="Helvetica"/>
              </a:defRPr>
            </a:lvl1pPr>
          </a:lstStyle>
          <a:p>
            <a:pPr algn="ctr"/>
            <a:r>
              <a:rPr lang="en-US" sz="2000" b="1" dirty="0">
                <a:solidFill>
                  <a:schemeClr val="tx1"/>
                </a:solidFill>
              </a:rPr>
              <a:t>What I Do</a:t>
            </a:r>
            <a:endParaRPr lang="en-US" sz="2000" i="1" dirty="0">
              <a:solidFill>
                <a:schemeClr val="tx1"/>
              </a:solidFill>
            </a:endParaRPr>
          </a:p>
        </p:txBody>
      </p:sp>
      <p:sp>
        <p:nvSpPr>
          <p:cNvPr id="2" name="Slide Number Placeholder 1">
            <a:extLst>
              <a:ext uri="{FF2B5EF4-FFF2-40B4-BE49-F238E27FC236}">
                <a16:creationId xmlns:a16="http://schemas.microsoft.com/office/drawing/2014/main" id="{E5B1AD6A-73BC-4B1E-8DC1-49431206F382}"/>
              </a:ext>
            </a:extLst>
          </p:cNvPr>
          <p:cNvSpPr>
            <a:spLocks noGrp="1"/>
          </p:cNvSpPr>
          <p:nvPr>
            <p:ph type="sldNum" sz="quarter" idx="12"/>
          </p:nvPr>
        </p:nvSpPr>
        <p:spPr/>
        <p:txBody>
          <a:bodyPr/>
          <a:lstStyle/>
          <a:p>
            <a:r>
              <a:rPr lang="en-US" dirty="0"/>
              <a:t>23</a:t>
            </a:r>
          </a:p>
        </p:txBody>
      </p:sp>
    </p:spTree>
    <p:custDataLst>
      <p:tags r:id="rId1"/>
    </p:custDataLst>
    <p:extLst>
      <p:ext uri="{BB962C8B-B14F-4D97-AF65-F5344CB8AC3E}">
        <p14:creationId xmlns:p14="http://schemas.microsoft.com/office/powerpoint/2010/main" val="11979407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E26B7648-4812-4AD5-B86A-2FD2FFAA0B32}"/>
              </a:ext>
            </a:extLst>
          </p:cNvPr>
          <p:cNvSpPr/>
          <p:nvPr/>
        </p:nvSpPr>
        <p:spPr>
          <a:xfrm>
            <a:off x="736983" y="717641"/>
            <a:ext cx="3616657" cy="802943"/>
          </a:xfrm>
          <a:prstGeom prst="round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latin typeface="Helvetica" panose="020B0604020202020204" pitchFamily="34" charset="0"/>
                <a:cs typeface="Helvetica" panose="020B0604020202020204" pitchFamily="34" charset="0"/>
              </a:rPr>
              <a:t>Self Awareness</a:t>
            </a:r>
          </a:p>
        </p:txBody>
      </p:sp>
      <p:sp>
        <p:nvSpPr>
          <p:cNvPr id="8" name="Rectangle: Rounded Corners 7">
            <a:extLst>
              <a:ext uri="{FF2B5EF4-FFF2-40B4-BE49-F238E27FC236}">
                <a16:creationId xmlns:a16="http://schemas.microsoft.com/office/drawing/2014/main" id="{355C99C4-A2BC-45B8-A04A-EFD295AC0D71}"/>
              </a:ext>
            </a:extLst>
          </p:cNvPr>
          <p:cNvSpPr/>
          <p:nvPr/>
        </p:nvSpPr>
        <p:spPr>
          <a:xfrm>
            <a:off x="736983" y="1790126"/>
            <a:ext cx="3616657" cy="802943"/>
          </a:xfrm>
          <a:prstGeom prst="round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b="1" dirty="0">
                <a:solidFill>
                  <a:prstClr val="white"/>
                </a:solidFill>
                <a:latin typeface="Helvetica" panose="020B0604020202020204" pitchFamily="34" charset="0"/>
                <a:cs typeface="Helvetica" panose="020B0604020202020204" pitchFamily="34" charset="0"/>
              </a:rPr>
              <a:t>Self Control</a:t>
            </a:r>
          </a:p>
        </p:txBody>
      </p:sp>
      <p:sp>
        <p:nvSpPr>
          <p:cNvPr id="10" name="Rectangle: Rounded Corners 9">
            <a:extLst>
              <a:ext uri="{FF2B5EF4-FFF2-40B4-BE49-F238E27FC236}">
                <a16:creationId xmlns:a16="http://schemas.microsoft.com/office/drawing/2014/main" id="{A4E3088B-6834-44AF-BF18-9863049D8A8F}"/>
              </a:ext>
            </a:extLst>
          </p:cNvPr>
          <p:cNvSpPr/>
          <p:nvPr/>
        </p:nvSpPr>
        <p:spPr>
          <a:xfrm>
            <a:off x="4776719" y="717641"/>
            <a:ext cx="3616657" cy="802943"/>
          </a:xfrm>
          <a:prstGeom prst="roundRect">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b="1" dirty="0">
                <a:solidFill>
                  <a:prstClr val="white"/>
                </a:solidFill>
                <a:latin typeface="Helvetica" panose="020B0604020202020204" pitchFamily="34" charset="0"/>
                <a:cs typeface="Helvetica" panose="020B0604020202020204" pitchFamily="34" charset="0"/>
              </a:rPr>
              <a:t>Awareness of Others</a:t>
            </a:r>
          </a:p>
        </p:txBody>
      </p:sp>
      <p:sp>
        <p:nvSpPr>
          <p:cNvPr id="11" name="Rectangle: Rounded Corners 10">
            <a:extLst>
              <a:ext uri="{FF2B5EF4-FFF2-40B4-BE49-F238E27FC236}">
                <a16:creationId xmlns:a16="http://schemas.microsoft.com/office/drawing/2014/main" id="{43B6293B-A289-4D2E-8FEE-51F814F54294}"/>
              </a:ext>
            </a:extLst>
          </p:cNvPr>
          <p:cNvSpPr/>
          <p:nvPr/>
        </p:nvSpPr>
        <p:spPr>
          <a:xfrm>
            <a:off x="4776718" y="1790125"/>
            <a:ext cx="3616657" cy="802943"/>
          </a:xfrm>
          <a:prstGeom prst="round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b="1" dirty="0">
                <a:solidFill>
                  <a:prstClr val="white"/>
                </a:solidFill>
                <a:latin typeface="Helvetica" panose="020B0604020202020204" pitchFamily="34" charset="0"/>
                <a:cs typeface="Helvetica" panose="020B0604020202020204" pitchFamily="34" charset="0"/>
              </a:rPr>
              <a:t>Building Relationships</a:t>
            </a:r>
          </a:p>
        </p:txBody>
      </p:sp>
      <p:sp>
        <p:nvSpPr>
          <p:cNvPr id="7" name="Title 2">
            <a:extLst>
              <a:ext uri="{FF2B5EF4-FFF2-40B4-BE49-F238E27FC236}">
                <a16:creationId xmlns:a16="http://schemas.microsoft.com/office/drawing/2014/main" id="{2958FB7F-8859-417A-91F7-7C54BC91E57E}"/>
              </a:ext>
            </a:extLst>
          </p:cNvPr>
          <p:cNvSpPr>
            <a:spLocks noGrp="1"/>
          </p:cNvSpPr>
          <p:nvPr>
            <p:ph type="title"/>
          </p:nvPr>
        </p:nvSpPr>
        <p:spPr>
          <a:xfrm>
            <a:off x="1329606" y="3155510"/>
            <a:ext cx="2855071" cy="2711143"/>
          </a:xfrm>
        </p:spPr>
        <p:txBody>
          <a:bodyPr anchor="t">
            <a:noAutofit/>
          </a:bodyPr>
          <a:lstStyle/>
          <a:p>
            <a:pPr>
              <a:lnSpc>
                <a:spcPct val="150000"/>
              </a:lnSpc>
            </a:pPr>
            <a:r>
              <a:rPr lang="en-US" b="1" dirty="0">
                <a:solidFill>
                  <a:schemeClr val="tx1"/>
                </a:solidFill>
              </a:rPr>
              <a:t>Emotions</a:t>
            </a:r>
            <a:br>
              <a:rPr lang="en-US" b="1" dirty="0">
                <a:solidFill>
                  <a:schemeClr val="tx1"/>
                </a:solidFill>
              </a:rPr>
            </a:br>
            <a:r>
              <a:rPr lang="en-US" b="1" dirty="0">
                <a:solidFill>
                  <a:schemeClr val="tx1"/>
                </a:solidFill>
              </a:rPr>
              <a:t>Strengths</a:t>
            </a:r>
            <a:br>
              <a:rPr lang="en-US" b="1" dirty="0">
                <a:solidFill>
                  <a:schemeClr val="tx1"/>
                </a:solidFill>
              </a:rPr>
            </a:br>
            <a:r>
              <a:rPr lang="en-US" b="1" dirty="0">
                <a:solidFill>
                  <a:schemeClr val="tx1"/>
                </a:solidFill>
              </a:rPr>
              <a:t>Weaknesses</a:t>
            </a:r>
            <a:r>
              <a:rPr lang="en-US" sz="3200" b="1" dirty="0">
                <a:solidFill>
                  <a:schemeClr val="tx1"/>
                </a:solidFill>
              </a:rPr>
              <a:t>		</a:t>
            </a:r>
            <a:endParaRPr lang="en-US" sz="3200" i="1" dirty="0">
              <a:solidFill>
                <a:schemeClr val="tx1"/>
              </a:solidFill>
            </a:endParaRPr>
          </a:p>
        </p:txBody>
      </p:sp>
      <p:sp>
        <p:nvSpPr>
          <p:cNvPr id="9" name="Title 2">
            <a:extLst>
              <a:ext uri="{FF2B5EF4-FFF2-40B4-BE49-F238E27FC236}">
                <a16:creationId xmlns:a16="http://schemas.microsoft.com/office/drawing/2014/main" id="{6D4AE1EB-1551-4EAA-BAD6-88D64A66C82F}"/>
              </a:ext>
            </a:extLst>
          </p:cNvPr>
          <p:cNvSpPr txBox="1">
            <a:spLocks/>
          </p:cNvSpPr>
          <p:nvPr/>
        </p:nvSpPr>
        <p:spPr>
          <a:xfrm>
            <a:off x="5149533" y="3158825"/>
            <a:ext cx="2855071" cy="2711143"/>
          </a:xfrm>
          <a:prstGeom prst="rect">
            <a:avLst/>
          </a:prstGeom>
        </p:spPr>
        <p:txBody>
          <a:bodyPr vert="horz" lIns="91440" tIns="45720" rIns="91440" bIns="45720" rtlCol="0" anchor="t">
            <a:noAutofit/>
          </a:bodyPr>
          <a:lstStyle>
            <a:lvl1pPr algn="l" defTabSz="457200" rtl="0" eaLnBrk="1" latinLnBrk="0" hangingPunct="1">
              <a:spcBef>
                <a:spcPct val="0"/>
              </a:spcBef>
              <a:buNone/>
              <a:defRPr sz="3000" b="0" i="0" kern="1200">
                <a:solidFill>
                  <a:srgbClr val="897865"/>
                </a:solidFill>
                <a:latin typeface="Helvetica"/>
                <a:ea typeface="+mj-ea"/>
                <a:cs typeface="Helvetica"/>
              </a:defRPr>
            </a:lvl1pPr>
          </a:lstStyle>
          <a:p>
            <a:pPr>
              <a:lnSpc>
                <a:spcPct val="150000"/>
              </a:lnSpc>
            </a:pPr>
            <a:r>
              <a:rPr lang="en-US" b="1" dirty="0">
                <a:solidFill>
                  <a:schemeClr val="tx1"/>
                </a:solidFill>
              </a:rPr>
              <a:t>Needs Preferences</a:t>
            </a:r>
            <a:br>
              <a:rPr lang="en-US" b="1" dirty="0">
                <a:solidFill>
                  <a:schemeClr val="tx1"/>
                </a:solidFill>
              </a:rPr>
            </a:br>
            <a:r>
              <a:rPr lang="en-US" b="1" dirty="0">
                <a:solidFill>
                  <a:schemeClr val="tx1"/>
                </a:solidFill>
              </a:rPr>
              <a:t>Values		</a:t>
            </a:r>
            <a:endParaRPr lang="en-US" i="1" dirty="0">
              <a:solidFill>
                <a:schemeClr val="tx1"/>
              </a:solidFill>
            </a:endParaRPr>
          </a:p>
        </p:txBody>
      </p:sp>
      <p:sp>
        <p:nvSpPr>
          <p:cNvPr id="2" name="Slide Number Placeholder 1">
            <a:extLst>
              <a:ext uri="{FF2B5EF4-FFF2-40B4-BE49-F238E27FC236}">
                <a16:creationId xmlns:a16="http://schemas.microsoft.com/office/drawing/2014/main" id="{132268A0-FA59-4634-AA3C-8B24530856E9}"/>
              </a:ext>
            </a:extLst>
          </p:cNvPr>
          <p:cNvSpPr>
            <a:spLocks noGrp="1"/>
          </p:cNvSpPr>
          <p:nvPr>
            <p:ph type="sldNum" sz="quarter" idx="12"/>
          </p:nvPr>
        </p:nvSpPr>
        <p:spPr/>
        <p:txBody>
          <a:bodyPr/>
          <a:lstStyle/>
          <a:p>
            <a:r>
              <a:rPr lang="en-US" dirty="0"/>
              <a:t>24</a:t>
            </a:r>
          </a:p>
        </p:txBody>
      </p:sp>
    </p:spTree>
    <p:custDataLst>
      <p:tags r:id="rId1"/>
    </p:custDataLst>
    <p:extLst>
      <p:ext uri="{BB962C8B-B14F-4D97-AF65-F5344CB8AC3E}">
        <p14:creationId xmlns:p14="http://schemas.microsoft.com/office/powerpoint/2010/main" val="633710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2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EAP Update</a:t>
            </a:r>
          </a:p>
        </p:txBody>
      </p:sp>
      <p:sp>
        <p:nvSpPr>
          <p:cNvPr id="3" name="Text Placeholder 2"/>
          <p:cNvSpPr>
            <a:spLocks noGrp="1"/>
          </p:cNvSpPr>
          <p:nvPr>
            <p:ph type="body" sz="quarter" idx="11"/>
          </p:nvPr>
        </p:nvSpPr>
        <p:spPr/>
        <p:txBody>
          <a:bodyPr/>
          <a:lstStyle/>
          <a:p>
            <a:r>
              <a:rPr lang="en-US" dirty="0"/>
              <a:t>Susan Baker, KEPRO, VP Operations</a:t>
            </a:r>
          </a:p>
          <a:p>
            <a:endParaRPr lang="en-US" dirty="0"/>
          </a:p>
        </p:txBody>
      </p:sp>
    </p:spTree>
    <p:extLst>
      <p:ext uri="{BB962C8B-B14F-4D97-AF65-F5344CB8AC3E}">
        <p14:creationId xmlns:p14="http://schemas.microsoft.com/office/powerpoint/2010/main" val="27808296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E26B7648-4812-4AD5-B86A-2FD2FFAA0B32}"/>
              </a:ext>
            </a:extLst>
          </p:cNvPr>
          <p:cNvSpPr/>
          <p:nvPr/>
        </p:nvSpPr>
        <p:spPr>
          <a:xfrm>
            <a:off x="736983" y="717641"/>
            <a:ext cx="3616657" cy="802943"/>
          </a:xfrm>
          <a:prstGeom prst="round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latin typeface="Helvetica" panose="020B0604020202020204" pitchFamily="34" charset="0"/>
                <a:cs typeface="Helvetica" panose="020B0604020202020204" pitchFamily="34" charset="0"/>
              </a:rPr>
              <a:t>Self Awareness</a:t>
            </a:r>
          </a:p>
        </p:txBody>
      </p:sp>
      <p:sp>
        <p:nvSpPr>
          <p:cNvPr id="8" name="Rectangle: Rounded Corners 7">
            <a:extLst>
              <a:ext uri="{FF2B5EF4-FFF2-40B4-BE49-F238E27FC236}">
                <a16:creationId xmlns:a16="http://schemas.microsoft.com/office/drawing/2014/main" id="{355C99C4-A2BC-45B8-A04A-EFD295AC0D71}"/>
              </a:ext>
            </a:extLst>
          </p:cNvPr>
          <p:cNvSpPr/>
          <p:nvPr/>
        </p:nvSpPr>
        <p:spPr>
          <a:xfrm>
            <a:off x="736983" y="1790126"/>
            <a:ext cx="3616657" cy="802943"/>
          </a:xfrm>
          <a:prstGeom prst="round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b="1" dirty="0">
                <a:solidFill>
                  <a:prstClr val="white"/>
                </a:solidFill>
                <a:latin typeface="Helvetica" panose="020B0604020202020204" pitchFamily="34" charset="0"/>
                <a:cs typeface="Helvetica" panose="020B0604020202020204" pitchFamily="34" charset="0"/>
              </a:rPr>
              <a:t>Self Control</a:t>
            </a:r>
          </a:p>
        </p:txBody>
      </p:sp>
      <p:sp>
        <p:nvSpPr>
          <p:cNvPr id="10" name="Rectangle: Rounded Corners 9">
            <a:extLst>
              <a:ext uri="{FF2B5EF4-FFF2-40B4-BE49-F238E27FC236}">
                <a16:creationId xmlns:a16="http://schemas.microsoft.com/office/drawing/2014/main" id="{A4E3088B-6834-44AF-BF18-9863049D8A8F}"/>
              </a:ext>
            </a:extLst>
          </p:cNvPr>
          <p:cNvSpPr/>
          <p:nvPr/>
        </p:nvSpPr>
        <p:spPr>
          <a:xfrm>
            <a:off x="4776719" y="717641"/>
            <a:ext cx="3616657" cy="802943"/>
          </a:xfrm>
          <a:prstGeom prst="roundRect">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b="1" dirty="0">
                <a:solidFill>
                  <a:prstClr val="white"/>
                </a:solidFill>
                <a:latin typeface="Helvetica" panose="020B0604020202020204" pitchFamily="34" charset="0"/>
                <a:cs typeface="Helvetica" panose="020B0604020202020204" pitchFamily="34" charset="0"/>
              </a:rPr>
              <a:t>Awareness of Others</a:t>
            </a:r>
          </a:p>
        </p:txBody>
      </p:sp>
      <p:sp>
        <p:nvSpPr>
          <p:cNvPr id="11" name="Rectangle: Rounded Corners 10">
            <a:extLst>
              <a:ext uri="{FF2B5EF4-FFF2-40B4-BE49-F238E27FC236}">
                <a16:creationId xmlns:a16="http://schemas.microsoft.com/office/drawing/2014/main" id="{43B6293B-A289-4D2E-8FEE-51F814F54294}"/>
              </a:ext>
            </a:extLst>
          </p:cNvPr>
          <p:cNvSpPr/>
          <p:nvPr/>
        </p:nvSpPr>
        <p:spPr>
          <a:xfrm>
            <a:off x="4776718" y="1790125"/>
            <a:ext cx="3616657" cy="802943"/>
          </a:xfrm>
          <a:prstGeom prst="round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b="1" dirty="0">
                <a:solidFill>
                  <a:prstClr val="white"/>
                </a:solidFill>
                <a:latin typeface="Helvetica" panose="020B0604020202020204" pitchFamily="34" charset="0"/>
                <a:cs typeface="Helvetica" panose="020B0604020202020204" pitchFamily="34" charset="0"/>
              </a:rPr>
              <a:t>Building Relationships</a:t>
            </a:r>
          </a:p>
        </p:txBody>
      </p:sp>
      <p:sp>
        <p:nvSpPr>
          <p:cNvPr id="12" name="Title 2">
            <a:extLst>
              <a:ext uri="{FF2B5EF4-FFF2-40B4-BE49-F238E27FC236}">
                <a16:creationId xmlns:a16="http://schemas.microsoft.com/office/drawing/2014/main" id="{7B0B091F-0220-454E-997C-52D506C49853}"/>
              </a:ext>
            </a:extLst>
          </p:cNvPr>
          <p:cNvSpPr txBox="1">
            <a:spLocks/>
          </p:cNvSpPr>
          <p:nvPr/>
        </p:nvSpPr>
        <p:spPr>
          <a:xfrm>
            <a:off x="1416525" y="3018932"/>
            <a:ext cx="6487135" cy="2711143"/>
          </a:xfrm>
          <a:prstGeom prst="rect">
            <a:avLst/>
          </a:prstGeom>
        </p:spPr>
        <p:txBody>
          <a:bodyPr vert="horz" lIns="91440" tIns="45720" rIns="91440" bIns="45720" rtlCol="0" anchor="ctr">
            <a:noAutofit/>
          </a:bodyPr>
          <a:lstStyle>
            <a:lvl1pPr algn="l" defTabSz="457200" rtl="0" eaLnBrk="1" latinLnBrk="0" hangingPunct="1">
              <a:spcBef>
                <a:spcPct val="0"/>
              </a:spcBef>
              <a:buNone/>
              <a:defRPr sz="3000" b="0" i="0" kern="1200">
                <a:solidFill>
                  <a:srgbClr val="897865"/>
                </a:solidFill>
                <a:latin typeface="Helvetica"/>
                <a:ea typeface="+mj-ea"/>
                <a:cs typeface="Helvetica"/>
              </a:defRPr>
            </a:lvl1pPr>
          </a:lstStyle>
          <a:p>
            <a:pPr algn="ctr"/>
            <a:r>
              <a:rPr lang="en-US" b="1" dirty="0">
                <a:solidFill>
                  <a:schemeClr val="tx1"/>
                </a:solidFill>
              </a:rPr>
              <a:t>Do you know how to accurately read others’ emotions, both individually and in group settings? </a:t>
            </a:r>
            <a:endParaRPr lang="en-US" i="1" dirty="0">
              <a:solidFill>
                <a:schemeClr val="tx1"/>
              </a:solidFill>
            </a:endParaRPr>
          </a:p>
        </p:txBody>
      </p:sp>
      <p:sp>
        <p:nvSpPr>
          <p:cNvPr id="2" name="Slide Number Placeholder 1">
            <a:extLst>
              <a:ext uri="{FF2B5EF4-FFF2-40B4-BE49-F238E27FC236}">
                <a16:creationId xmlns:a16="http://schemas.microsoft.com/office/drawing/2014/main" id="{9491788C-ACCB-4F93-94EC-A077BC81BCB4}"/>
              </a:ext>
            </a:extLst>
          </p:cNvPr>
          <p:cNvSpPr>
            <a:spLocks noGrp="1"/>
          </p:cNvSpPr>
          <p:nvPr>
            <p:ph type="sldNum" sz="quarter" idx="12"/>
          </p:nvPr>
        </p:nvSpPr>
        <p:spPr/>
        <p:txBody>
          <a:bodyPr/>
          <a:lstStyle/>
          <a:p>
            <a:r>
              <a:rPr lang="en-US" dirty="0"/>
              <a:t>25</a:t>
            </a:r>
          </a:p>
        </p:txBody>
      </p:sp>
    </p:spTree>
    <p:custDataLst>
      <p:tags r:id="rId1"/>
    </p:custDataLst>
    <p:extLst>
      <p:ext uri="{BB962C8B-B14F-4D97-AF65-F5344CB8AC3E}">
        <p14:creationId xmlns:p14="http://schemas.microsoft.com/office/powerpoint/2010/main" val="979376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E26B7648-4812-4AD5-B86A-2FD2FFAA0B32}"/>
              </a:ext>
            </a:extLst>
          </p:cNvPr>
          <p:cNvSpPr/>
          <p:nvPr/>
        </p:nvSpPr>
        <p:spPr>
          <a:xfrm>
            <a:off x="736983" y="717641"/>
            <a:ext cx="3616657" cy="802943"/>
          </a:xfrm>
          <a:prstGeom prst="round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latin typeface="Helvetica" panose="020B0604020202020204" pitchFamily="34" charset="0"/>
                <a:cs typeface="Helvetica" panose="020B0604020202020204" pitchFamily="34" charset="0"/>
              </a:rPr>
              <a:t>Self Awareness</a:t>
            </a:r>
          </a:p>
        </p:txBody>
      </p:sp>
      <p:sp>
        <p:nvSpPr>
          <p:cNvPr id="8" name="Rectangle: Rounded Corners 7">
            <a:extLst>
              <a:ext uri="{FF2B5EF4-FFF2-40B4-BE49-F238E27FC236}">
                <a16:creationId xmlns:a16="http://schemas.microsoft.com/office/drawing/2014/main" id="{355C99C4-A2BC-45B8-A04A-EFD295AC0D71}"/>
              </a:ext>
            </a:extLst>
          </p:cNvPr>
          <p:cNvSpPr/>
          <p:nvPr/>
        </p:nvSpPr>
        <p:spPr>
          <a:xfrm>
            <a:off x="736983" y="1790126"/>
            <a:ext cx="3616657" cy="802943"/>
          </a:xfrm>
          <a:prstGeom prst="round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b="1" dirty="0">
                <a:solidFill>
                  <a:prstClr val="white"/>
                </a:solidFill>
                <a:latin typeface="Helvetica" panose="020B0604020202020204" pitchFamily="34" charset="0"/>
                <a:cs typeface="Helvetica" panose="020B0604020202020204" pitchFamily="34" charset="0"/>
              </a:rPr>
              <a:t>Self Control</a:t>
            </a:r>
          </a:p>
        </p:txBody>
      </p:sp>
      <p:sp>
        <p:nvSpPr>
          <p:cNvPr id="10" name="Rectangle: Rounded Corners 9">
            <a:extLst>
              <a:ext uri="{FF2B5EF4-FFF2-40B4-BE49-F238E27FC236}">
                <a16:creationId xmlns:a16="http://schemas.microsoft.com/office/drawing/2014/main" id="{A4E3088B-6834-44AF-BF18-9863049D8A8F}"/>
              </a:ext>
            </a:extLst>
          </p:cNvPr>
          <p:cNvSpPr/>
          <p:nvPr/>
        </p:nvSpPr>
        <p:spPr>
          <a:xfrm>
            <a:off x="4776719" y="717641"/>
            <a:ext cx="3616657" cy="802943"/>
          </a:xfrm>
          <a:prstGeom prst="roundRect">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b="1" dirty="0">
                <a:solidFill>
                  <a:prstClr val="white"/>
                </a:solidFill>
                <a:latin typeface="Helvetica" panose="020B0604020202020204" pitchFamily="34" charset="0"/>
                <a:cs typeface="Helvetica" panose="020B0604020202020204" pitchFamily="34" charset="0"/>
              </a:rPr>
              <a:t>Awareness of Others</a:t>
            </a:r>
          </a:p>
        </p:txBody>
      </p:sp>
      <p:sp>
        <p:nvSpPr>
          <p:cNvPr id="11" name="Rectangle: Rounded Corners 10">
            <a:extLst>
              <a:ext uri="{FF2B5EF4-FFF2-40B4-BE49-F238E27FC236}">
                <a16:creationId xmlns:a16="http://schemas.microsoft.com/office/drawing/2014/main" id="{43B6293B-A289-4D2E-8FEE-51F814F54294}"/>
              </a:ext>
            </a:extLst>
          </p:cNvPr>
          <p:cNvSpPr/>
          <p:nvPr/>
        </p:nvSpPr>
        <p:spPr>
          <a:xfrm>
            <a:off x="4776718" y="1790125"/>
            <a:ext cx="3616657" cy="802943"/>
          </a:xfrm>
          <a:prstGeom prst="round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b="1" dirty="0">
                <a:solidFill>
                  <a:prstClr val="white"/>
                </a:solidFill>
                <a:latin typeface="Helvetica" panose="020B0604020202020204" pitchFamily="34" charset="0"/>
                <a:cs typeface="Helvetica" panose="020B0604020202020204" pitchFamily="34" charset="0"/>
              </a:rPr>
              <a:t>Building Relationships</a:t>
            </a:r>
          </a:p>
        </p:txBody>
      </p:sp>
      <p:sp>
        <p:nvSpPr>
          <p:cNvPr id="12" name="Title 2">
            <a:extLst>
              <a:ext uri="{FF2B5EF4-FFF2-40B4-BE49-F238E27FC236}">
                <a16:creationId xmlns:a16="http://schemas.microsoft.com/office/drawing/2014/main" id="{7B0B091F-0220-454E-997C-52D506C49853}"/>
              </a:ext>
            </a:extLst>
          </p:cNvPr>
          <p:cNvSpPr txBox="1">
            <a:spLocks/>
          </p:cNvSpPr>
          <p:nvPr/>
        </p:nvSpPr>
        <p:spPr>
          <a:xfrm>
            <a:off x="1117776" y="2842048"/>
            <a:ext cx="6908448" cy="2711143"/>
          </a:xfrm>
          <a:prstGeom prst="rect">
            <a:avLst/>
          </a:prstGeom>
        </p:spPr>
        <p:txBody>
          <a:bodyPr vert="horz" lIns="91440" tIns="45720" rIns="91440" bIns="45720" rtlCol="0" anchor="ctr">
            <a:noAutofit/>
          </a:bodyPr>
          <a:lstStyle>
            <a:lvl1pPr algn="l" defTabSz="457200" rtl="0" eaLnBrk="1" latinLnBrk="0" hangingPunct="1">
              <a:spcBef>
                <a:spcPct val="0"/>
              </a:spcBef>
              <a:buNone/>
              <a:defRPr sz="3000" b="0" i="0" kern="1200">
                <a:solidFill>
                  <a:srgbClr val="897865"/>
                </a:solidFill>
                <a:latin typeface="Helvetica"/>
                <a:ea typeface="+mj-ea"/>
                <a:cs typeface="Helvetica"/>
              </a:defRPr>
            </a:lvl1pPr>
          </a:lstStyle>
          <a:p>
            <a:pPr algn="ctr"/>
            <a:r>
              <a:rPr lang="en-US" b="1" dirty="0">
                <a:solidFill>
                  <a:schemeClr val="tx1"/>
                </a:solidFill>
              </a:rPr>
              <a:t>Can you anticipate the feelings needs and concerns of others?</a:t>
            </a:r>
            <a:endParaRPr lang="en-US" i="1" dirty="0">
              <a:solidFill>
                <a:schemeClr val="tx1"/>
              </a:solidFill>
            </a:endParaRPr>
          </a:p>
        </p:txBody>
      </p:sp>
      <p:sp>
        <p:nvSpPr>
          <p:cNvPr id="2" name="Slide Number Placeholder 1">
            <a:extLst>
              <a:ext uri="{FF2B5EF4-FFF2-40B4-BE49-F238E27FC236}">
                <a16:creationId xmlns:a16="http://schemas.microsoft.com/office/drawing/2014/main" id="{13250F98-2109-42DB-A064-6DB8A9CE2B29}"/>
              </a:ext>
            </a:extLst>
          </p:cNvPr>
          <p:cNvSpPr>
            <a:spLocks noGrp="1"/>
          </p:cNvSpPr>
          <p:nvPr>
            <p:ph type="sldNum" sz="quarter" idx="12"/>
          </p:nvPr>
        </p:nvSpPr>
        <p:spPr/>
        <p:txBody>
          <a:bodyPr/>
          <a:lstStyle/>
          <a:p>
            <a:r>
              <a:rPr lang="en-US" dirty="0"/>
              <a:t>26</a:t>
            </a:r>
          </a:p>
        </p:txBody>
      </p:sp>
    </p:spTree>
    <p:custDataLst>
      <p:tags r:id="rId1"/>
    </p:custDataLst>
    <p:extLst>
      <p:ext uri="{BB962C8B-B14F-4D97-AF65-F5344CB8AC3E}">
        <p14:creationId xmlns:p14="http://schemas.microsoft.com/office/powerpoint/2010/main" val="27403814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E26B7648-4812-4AD5-B86A-2FD2FFAA0B32}"/>
              </a:ext>
            </a:extLst>
          </p:cNvPr>
          <p:cNvSpPr/>
          <p:nvPr/>
        </p:nvSpPr>
        <p:spPr>
          <a:xfrm>
            <a:off x="736983" y="717641"/>
            <a:ext cx="3616657" cy="802943"/>
          </a:xfrm>
          <a:prstGeom prst="round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latin typeface="Helvetica" panose="020B0604020202020204" pitchFamily="34" charset="0"/>
                <a:cs typeface="Helvetica" panose="020B0604020202020204" pitchFamily="34" charset="0"/>
              </a:rPr>
              <a:t>Self Awareness</a:t>
            </a:r>
          </a:p>
        </p:txBody>
      </p:sp>
      <p:sp>
        <p:nvSpPr>
          <p:cNvPr id="8" name="Rectangle: Rounded Corners 7">
            <a:extLst>
              <a:ext uri="{FF2B5EF4-FFF2-40B4-BE49-F238E27FC236}">
                <a16:creationId xmlns:a16="http://schemas.microsoft.com/office/drawing/2014/main" id="{355C99C4-A2BC-45B8-A04A-EFD295AC0D71}"/>
              </a:ext>
            </a:extLst>
          </p:cNvPr>
          <p:cNvSpPr/>
          <p:nvPr/>
        </p:nvSpPr>
        <p:spPr>
          <a:xfrm>
            <a:off x="736983" y="1790126"/>
            <a:ext cx="3616657" cy="802943"/>
          </a:xfrm>
          <a:prstGeom prst="round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b="1" dirty="0">
                <a:solidFill>
                  <a:prstClr val="white"/>
                </a:solidFill>
                <a:latin typeface="Helvetica" panose="020B0604020202020204" pitchFamily="34" charset="0"/>
                <a:cs typeface="Helvetica" panose="020B0604020202020204" pitchFamily="34" charset="0"/>
              </a:rPr>
              <a:t>Self Control</a:t>
            </a:r>
          </a:p>
        </p:txBody>
      </p:sp>
      <p:sp>
        <p:nvSpPr>
          <p:cNvPr id="10" name="Rectangle: Rounded Corners 9">
            <a:extLst>
              <a:ext uri="{FF2B5EF4-FFF2-40B4-BE49-F238E27FC236}">
                <a16:creationId xmlns:a16="http://schemas.microsoft.com/office/drawing/2014/main" id="{A4E3088B-6834-44AF-BF18-9863049D8A8F}"/>
              </a:ext>
            </a:extLst>
          </p:cNvPr>
          <p:cNvSpPr/>
          <p:nvPr/>
        </p:nvSpPr>
        <p:spPr>
          <a:xfrm>
            <a:off x="4776719" y="717641"/>
            <a:ext cx="3616657" cy="802943"/>
          </a:xfrm>
          <a:prstGeom prst="roundRect">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b="1" dirty="0">
                <a:solidFill>
                  <a:prstClr val="white"/>
                </a:solidFill>
                <a:latin typeface="Helvetica" panose="020B0604020202020204" pitchFamily="34" charset="0"/>
                <a:cs typeface="Helvetica" panose="020B0604020202020204" pitchFamily="34" charset="0"/>
              </a:rPr>
              <a:t>Awareness of Others</a:t>
            </a:r>
          </a:p>
        </p:txBody>
      </p:sp>
      <p:sp>
        <p:nvSpPr>
          <p:cNvPr id="11" name="Rectangle: Rounded Corners 10">
            <a:extLst>
              <a:ext uri="{FF2B5EF4-FFF2-40B4-BE49-F238E27FC236}">
                <a16:creationId xmlns:a16="http://schemas.microsoft.com/office/drawing/2014/main" id="{43B6293B-A289-4D2E-8FEE-51F814F54294}"/>
              </a:ext>
            </a:extLst>
          </p:cNvPr>
          <p:cNvSpPr/>
          <p:nvPr/>
        </p:nvSpPr>
        <p:spPr>
          <a:xfrm>
            <a:off x="4776718" y="1790125"/>
            <a:ext cx="3616657" cy="802943"/>
          </a:xfrm>
          <a:prstGeom prst="round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b="1" dirty="0">
                <a:solidFill>
                  <a:prstClr val="white"/>
                </a:solidFill>
                <a:latin typeface="Helvetica" panose="020B0604020202020204" pitchFamily="34" charset="0"/>
                <a:cs typeface="Helvetica" panose="020B0604020202020204" pitchFamily="34" charset="0"/>
              </a:rPr>
              <a:t>Building Relationships</a:t>
            </a:r>
          </a:p>
        </p:txBody>
      </p:sp>
      <p:sp>
        <p:nvSpPr>
          <p:cNvPr id="12" name="Title 2">
            <a:extLst>
              <a:ext uri="{FF2B5EF4-FFF2-40B4-BE49-F238E27FC236}">
                <a16:creationId xmlns:a16="http://schemas.microsoft.com/office/drawing/2014/main" id="{7B0B091F-0220-454E-997C-52D506C49853}"/>
              </a:ext>
            </a:extLst>
          </p:cNvPr>
          <p:cNvSpPr txBox="1">
            <a:spLocks/>
          </p:cNvSpPr>
          <p:nvPr/>
        </p:nvSpPr>
        <p:spPr>
          <a:xfrm>
            <a:off x="1393695" y="3014007"/>
            <a:ext cx="6351333" cy="2711143"/>
          </a:xfrm>
          <a:prstGeom prst="rect">
            <a:avLst/>
          </a:prstGeom>
        </p:spPr>
        <p:txBody>
          <a:bodyPr vert="horz" lIns="91440" tIns="45720" rIns="91440" bIns="45720" rtlCol="0" anchor="ctr">
            <a:noAutofit/>
          </a:bodyPr>
          <a:lstStyle>
            <a:lvl1pPr algn="l" defTabSz="457200" rtl="0" eaLnBrk="1" latinLnBrk="0" hangingPunct="1">
              <a:spcBef>
                <a:spcPct val="0"/>
              </a:spcBef>
              <a:buNone/>
              <a:defRPr sz="3000" b="0" i="0" kern="1200">
                <a:solidFill>
                  <a:srgbClr val="897865"/>
                </a:solidFill>
                <a:latin typeface="Helvetica"/>
                <a:ea typeface="+mj-ea"/>
                <a:cs typeface="Helvetica"/>
              </a:defRPr>
            </a:lvl1pPr>
          </a:lstStyle>
          <a:p>
            <a:pPr algn="ctr"/>
            <a:r>
              <a:rPr lang="en-US" b="1" dirty="0">
                <a:solidFill>
                  <a:schemeClr val="tx1"/>
                </a:solidFill>
              </a:rPr>
              <a:t>How do you cultivate your appreciation of diverse thoughts and experiences?</a:t>
            </a:r>
            <a:endParaRPr lang="en-US" i="1" dirty="0">
              <a:solidFill>
                <a:schemeClr val="tx1"/>
              </a:solidFill>
            </a:endParaRPr>
          </a:p>
        </p:txBody>
      </p:sp>
      <p:sp>
        <p:nvSpPr>
          <p:cNvPr id="2" name="Slide Number Placeholder 1">
            <a:extLst>
              <a:ext uri="{FF2B5EF4-FFF2-40B4-BE49-F238E27FC236}">
                <a16:creationId xmlns:a16="http://schemas.microsoft.com/office/drawing/2014/main" id="{F3345ED1-711F-49DE-A2A2-56440E6CF616}"/>
              </a:ext>
            </a:extLst>
          </p:cNvPr>
          <p:cNvSpPr>
            <a:spLocks noGrp="1"/>
          </p:cNvSpPr>
          <p:nvPr>
            <p:ph type="sldNum" sz="quarter" idx="12"/>
          </p:nvPr>
        </p:nvSpPr>
        <p:spPr/>
        <p:txBody>
          <a:bodyPr/>
          <a:lstStyle/>
          <a:p>
            <a:r>
              <a:rPr lang="en-US" dirty="0"/>
              <a:t>27</a:t>
            </a:r>
          </a:p>
        </p:txBody>
      </p:sp>
    </p:spTree>
    <p:custDataLst>
      <p:tags r:id="rId1"/>
    </p:custDataLst>
    <p:extLst>
      <p:ext uri="{BB962C8B-B14F-4D97-AF65-F5344CB8AC3E}">
        <p14:creationId xmlns:p14="http://schemas.microsoft.com/office/powerpoint/2010/main" val="19519243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E26B7648-4812-4AD5-B86A-2FD2FFAA0B32}"/>
              </a:ext>
            </a:extLst>
          </p:cNvPr>
          <p:cNvSpPr/>
          <p:nvPr/>
        </p:nvSpPr>
        <p:spPr>
          <a:xfrm>
            <a:off x="736983" y="717641"/>
            <a:ext cx="3616657" cy="802943"/>
          </a:xfrm>
          <a:prstGeom prst="round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latin typeface="Helvetica" panose="020B0604020202020204" pitchFamily="34" charset="0"/>
                <a:cs typeface="Helvetica" panose="020B0604020202020204" pitchFamily="34" charset="0"/>
              </a:rPr>
              <a:t>Self Awareness</a:t>
            </a:r>
          </a:p>
        </p:txBody>
      </p:sp>
      <p:sp>
        <p:nvSpPr>
          <p:cNvPr id="8" name="Rectangle: Rounded Corners 7">
            <a:extLst>
              <a:ext uri="{FF2B5EF4-FFF2-40B4-BE49-F238E27FC236}">
                <a16:creationId xmlns:a16="http://schemas.microsoft.com/office/drawing/2014/main" id="{355C99C4-A2BC-45B8-A04A-EFD295AC0D71}"/>
              </a:ext>
            </a:extLst>
          </p:cNvPr>
          <p:cNvSpPr/>
          <p:nvPr/>
        </p:nvSpPr>
        <p:spPr>
          <a:xfrm>
            <a:off x="736983" y="1790126"/>
            <a:ext cx="3616657" cy="802943"/>
          </a:xfrm>
          <a:prstGeom prst="round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b="1" dirty="0">
                <a:solidFill>
                  <a:prstClr val="white"/>
                </a:solidFill>
                <a:latin typeface="Helvetica" panose="020B0604020202020204" pitchFamily="34" charset="0"/>
                <a:cs typeface="Helvetica" panose="020B0604020202020204" pitchFamily="34" charset="0"/>
              </a:rPr>
              <a:t>Self Control</a:t>
            </a:r>
          </a:p>
        </p:txBody>
      </p:sp>
      <p:sp>
        <p:nvSpPr>
          <p:cNvPr id="10" name="Rectangle: Rounded Corners 9">
            <a:extLst>
              <a:ext uri="{FF2B5EF4-FFF2-40B4-BE49-F238E27FC236}">
                <a16:creationId xmlns:a16="http://schemas.microsoft.com/office/drawing/2014/main" id="{A4E3088B-6834-44AF-BF18-9863049D8A8F}"/>
              </a:ext>
            </a:extLst>
          </p:cNvPr>
          <p:cNvSpPr/>
          <p:nvPr/>
        </p:nvSpPr>
        <p:spPr>
          <a:xfrm>
            <a:off x="4776719" y="717641"/>
            <a:ext cx="3616657" cy="802943"/>
          </a:xfrm>
          <a:prstGeom prst="round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b="1" dirty="0">
                <a:solidFill>
                  <a:prstClr val="white"/>
                </a:solidFill>
                <a:latin typeface="Helvetica" panose="020B0604020202020204" pitchFamily="34" charset="0"/>
                <a:cs typeface="Helvetica" panose="020B0604020202020204" pitchFamily="34" charset="0"/>
              </a:rPr>
              <a:t>Awareness of Others</a:t>
            </a:r>
          </a:p>
        </p:txBody>
      </p:sp>
      <p:sp>
        <p:nvSpPr>
          <p:cNvPr id="11" name="Rectangle: Rounded Corners 10">
            <a:extLst>
              <a:ext uri="{FF2B5EF4-FFF2-40B4-BE49-F238E27FC236}">
                <a16:creationId xmlns:a16="http://schemas.microsoft.com/office/drawing/2014/main" id="{43B6293B-A289-4D2E-8FEE-51F814F54294}"/>
              </a:ext>
            </a:extLst>
          </p:cNvPr>
          <p:cNvSpPr/>
          <p:nvPr/>
        </p:nvSpPr>
        <p:spPr>
          <a:xfrm>
            <a:off x="4776718" y="1790125"/>
            <a:ext cx="3616657" cy="802943"/>
          </a:xfrm>
          <a:prstGeom prst="roundRect">
            <a:avLst/>
          </a:prstGeom>
          <a:solidFill>
            <a:schemeClr val="accent6">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b="1" dirty="0">
                <a:solidFill>
                  <a:prstClr val="white"/>
                </a:solidFill>
                <a:latin typeface="Helvetica" panose="020B0604020202020204" pitchFamily="34" charset="0"/>
                <a:cs typeface="Helvetica" panose="020B0604020202020204" pitchFamily="34" charset="0"/>
              </a:rPr>
              <a:t>Building Relationships</a:t>
            </a:r>
          </a:p>
        </p:txBody>
      </p:sp>
      <p:sp>
        <p:nvSpPr>
          <p:cNvPr id="7" name="Title 2">
            <a:extLst>
              <a:ext uri="{FF2B5EF4-FFF2-40B4-BE49-F238E27FC236}">
                <a16:creationId xmlns:a16="http://schemas.microsoft.com/office/drawing/2014/main" id="{7B0B091F-0220-454E-997C-52D506C49853}"/>
              </a:ext>
            </a:extLst>
          </p:cNvPr>
          <p:cNvSpPr>
            <a:spLocks noGrp="1"/>
          </p:cNvSpPr>
          <p:nvPr>
            <p:ph type="title"/>
          </p:nvPr>
        </p:nvSpPr>
        <p:spPr>
          <a:xfrm>
            <a:off x="1107143" y="3018932"/>
            <a:ext cx="6908448" cy="2711143"/>
          </a:xfrm>
        </p:spPr>
        <p:txBody>
          <a:bodyPr>
            <a:noAutofit/>
          </a:bodyPr>
          <a:lstStyle/>
          <a:p>
            <a:pPr algn="ctr"/>
            <a:r>
              <a:rPr lang="en-US" b="1" dirty="0">
                <a:solidFill>
                  <a:schemeClr val="tx1"/>
                </a:solidFill>
              </a:rPr>
              <a:t>How we utilize our awareness of others to maximize their potential and our relationship</a:t>
            </a:r>
            <a:endParaRPr lang="en-US" i="1" dirty="0">
              <a:solidFill>
                <a:schemeClr val="tx1"/>
              </a:solidFill>
            </a:endParaRPr>
          </a:p>
        </p:txBody>
      </p:sp>
      <p:sp>
        <p:nvSpPr>
          <p:cNvPr id="2" name="Slide Number Placeholder 1">
            <a:extLst>
              <a:ext uri="{FF2B5EF4-FFF2-40B4-BE49-F238E27FC236}">
                <a16:creationId xmlns:a16="http://schemas.microsoft.com/office/drawing/2014/main" id="{1981BE88-B97B-40B4-841E-295359BFDAEA}"/>
              </a:ext>
            </a:extLst>
          </p:cNvPr>
          <p:cNvSpPr>
            <a:spLocks noGrp="1"/>
          </p:cNvSpPr>
          <p:nvPr>
            <p:ph type="sldNum" sz="quarter" idx="12"/>
          </p:nvPr>
        </p:nvSpPr>
        <p:spPr/>
        <p:txBody>
          <a:bodyPr/>
          <a:lstStyle/>
          <a:p>
            <a:r>
              <a:rPr lang="en-US" dirty="0"/>
              <a:t>28</a:t>
            </a:r>
          </a:p>
        </p:txBody>
      </p:sp>
    </p:spTree>
    <p:custDataLst>
      <p:tags r:id="rId1"/>
    </p:custDataLst>
    <p:extLst>
      <p:ext uri="{BB962C8B-B14F-4D97-AF65-F5344CB8AC3E}">
        <p14:creationId xmlns:p14="http://schemas.microsoft.com/office/powerpoint/2010/main" val="16742629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E26B7648-4812-4AD5-B86A-2FD2FFAA0B32}"/>
              </a:ext>
            </a:extLst>
          </p:cNvPr>
          <p:cNvSpPr/>
          <p:nvPr/>
        </p:nvSpPr>
        <p:spPr>
          <a:xfrm>
            <a:off x="736983" y="717641"/>
            <a:ext cx="3616657" cy="802943"/>
          </a:xfrm>
          <a:prstGeom prst="round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latin typeface="Helvetica" panose="020B0604020202020204" pitchFamily="34" charset="0"/>
                <a:cs typeface="Helvetica" panose="020B0604020202020204" pitchFamily="34" charset="0"/>
              </a:rPr>
              <a:t>Self Awareness</a:t>
            </a:r>
          </a:p>
        </p:txBody>
      </p:sp>
      <p:sp>
        <p:nvSpPr>
          <p:cNvPr id="8" name="Rectangle: Rounded Corners 7">
            <a:extLst>
              <a:ext uri="{FF2B5EF4-FFF2-40B4-BE49-F238E27FC236}">
                <a16:creationId xmlns:a16="http://schemas.microsoft.com/office/drawing/2014/main" id="{355C99C4-A2BC-45B8-A04A-EFD295AC0D71}"/>
              </a:ext>
            </a:extLst>
          </p:cNvPr>
          <p:cNvSpPr/>
          <p:nvPr/>
        </p:nvSpPr>
        <p:spPr>
          <a:xfrm>
            <a:off x="736983" y="1790126"/>
            <a:ext cx="3616657" cy="802943"/>
          </a:xfrm>
          <a:prstGeom prst="round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b="1" dirty="0">
                <a:solidFill>
                  <a:prstClr val="white"/>
                </a:solidFill>
                <a:latin typeface="Helvetica" panose="020B0604020202020204" pitchFamily="34" charset="0"/>
                <a:cs typeface="Helvetica" panose="020B0604020202020204" pitchFamily="34" charset="0"/>
              </a:rPr>
              <a:t>Self Control</a:t>
            </a:r>
          </a:p>
        </p:txBody>
      </p:sp>
      <p:sp>
        <p:nvSpPr>
          <p:cNvPr id="10" name="Rectangle: Rounded Corners 9">
            <a:extLst>
              <a:ext uri="{FF2B5EF4-FFF2-40B4-BE49-F238E27FC236}">
                <a16:creationId xmlns:a16="http://schemas.microsoft.com/office/drawing/2014/main" id="{A4E3088B-6834-44AF-BF18-9863049D8A8F}"/>
              </a:ext>
            </a:extLst>
          </p:cNvPr>
          <p:cNvSpPr/>
          <p:nvPr/>
        </p:nvSpPr>
        <p:spPr>
          <a:xfrm>
            <a:off x="4776719" y="717641"/>
            <a:ext cx="3616657" cy="802943"/>
          </a:xfrm>
          <a:prstGeom prst="round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b="1" dirty="0">
                <a:solidFill>
                  <a:prstClr val="white"/>
                </a:solidFill>
                <a:latin typeface="Helvetica" panose="020B0604020202020204" pitchFamily="34" charset="0"/>
                <a:cs typeface="Helvetica" panose="020B0604020202020204" pitchFamily="34" charset="0"/>
              </a:rPr>
              <a:t>Awareness of Others</a:t>
            </a:r>
          </a:p>
        </p:txBody>
      </p:sp>
      <p:sp>
        <p:nvSpPr>
          <p:cNvPr id="11" name="Rectangle: Rounded Corners 10">
            <a:extLst>
              <a:ext uri="{FF2B5EF4-FFF2-40B4-BE49-F238E27FC236}">
                <a16:creationId xmlns:a16="http://schemas.microsoft.com/office/drawing/2014/main" id="{43B6293B-A289-4D2E-8FEE-51F814F54294}"/>
              </a:ext>
            </a:extLst>
          </p:cNvPr>
          <p:cNvSpPr/>
          <p:nvPr/>
        </p:nvSpPr>
        <p:spPr>
          <a:xfrm>
            <a:off x="4776718" y="1790125"/>
            <a:ext cx="3616657" cy="802943"/>
          </a:xfrm>
          <a:prstGeom prst="roundRect">
            <a:avLst/>
          </a:prstGeom>
          <a:solidFill>
            <a:schemeClr val="accent6">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b="1" dirty="0">
                <a:solidFill>
                  <a:prstClr val="white"/>
                </a:solidFill>
                <a:latin typeface="Helvetica" panose="020B0604020202020204" pitchFamily="34" charset="0"/>
                <a:cs typeface="Helvetica" panose="020B0604020202020204" pitchFamily="34" charset="0"/>
              </a:rPr>
              <a:t>Building Relationships</a:t>
            </a:r>
          </a:p>
        </p:txBody>
      </p:sp>
      <p:sp>
        <p:nvSpPr>
          <p:cNvPr id="7" name="Title 2">
            <a:extLst>
              <a:ext uri="{FF2B5EF4-FFF2-40B4-BE49-F238E27FC236}">
                <a16:creationId xmlns:a16="http://schemas.microsoft.com/office/drawing/2014/main" id="{7B0B091F-0220-454E-997C-52D506C49853}"/>
              </a:ext>
            </a:extLst>
          </p:cNvPr>
          <p:cNvSpPr>
            <a:spLocks noGrp="1"/>
          </p:cNvSpPr>
          <p:nvPr>
            <p:ph type="title"/>
          </p:nvPr>
        </p:nvSpPr>
        <p:spPr>
          <a:xfrm>
            <a:off x="1398436" y="2878228"/>
            <a:ext cx="6360386" cy="2711143"/>
          </a:xfrm>
        </p:spPr>
        <p:txBody>
          <a:bodyPr>
            <a:noAutofit/>
          </a:bodyPr>
          <a:lstStyle/>
          <a:p>
            <a:pPr algn="ctr"/>
            <a:r>
              <a:rPr lang="en-US" b="1" dirty="0">
                <a:solidFill>
                  <a:schemeClr val="tx1"/>
                </a:solidFill>
              </a:rPr>
              <a:t>How do you help others grow and maximize their potential?</a:t>
            </a:r>
            <a:endParaRPr lang="en-US" i="1" dirty="0">
              <a:solidFill>
                <a:schemeClr val="tx1"/>
              </a:solidFill>
            </a:endParaRPr>
          </a:p>
        </p:txBody>
      </p:sp>
      <p:sp>
        <p:nvSpPr>
          <p:cNvPr id="2" name="Slide Number Placeholder 1">
            <a:extLst>
              <a:ext uri="{FF2B5EF4-FFF2-40B4-BE49-F238E27FC236}">
                <a16:creationId xmlns:a16="http://schemas.microsoft.com/office/drawing/2014/main" id="{D9DADEBF-FC82-4902-9384-0C7CEA05A141}"/>
              </a:ext>
            </a:extLst>
          </p:cNvPr>
          <p:cNvSpPr>
            <a:spLocks noGrp="1"/>
          </p:cNvSpPr>
          <p:nvPr>
            <p:ph type="sldNum" sz="quarter" idx="12"/>
          </p:nvPr>
        </p:nvSpPr>
        <p:spPr/>
        <p:txBody>
          <a:bodyPr/>
          <a:lstStyle/>
          <a:p>
            <a:r>
              <a:rPr lang="en-US" dirty="0"/>
              <a:t>29</a:t>
            </a:r>
          </a:p>
        </p:txBody>
      </p:sp>
    </p:spTree>
    <p:custDataLst>
      <p:tags r:id="rId1"/>
    </p:custDataLst>
    <p:extLst>
      <p:ext uri="{BB962C8B-B14F-4D97-AF65-F5344CB8AC3E}">
        <p14:creationId xmlns:p14="http://schemas.microsoft.com/office/powerpoint/2010/main" val="35059889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E26B7648-4812-4AD5-B86A-2FD2FFAA0B32}"/>
              </a:ext>
            </a:extLst>
          </p:cNvPr>
          <p:cNvSpPr/>
          <p:nvPr/>
        </p:nvSpPr>
        <p:spPr>
          <a:xfrm>
            <a:off x="736983" y="717641"/>
            <a:ext cx="3616657" cy="802943"/>
          </a:xfrm>
          <a:prstGeom prst="round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latin typeface="Helvetica" panose="020B0604020202020204" pitchFamily="34" charset="0"/>
                <a:cs typeface="Helvetica" panose="020B0604020202020204" pitchFamily="34" charset="0"/>
              </a:rPr>
              <a:t>Self Awareness</a:t>
            </a:r>
          </a:p>
        </p:txBody>
      </p:sp>
      <p:sp>
        <p:nvSpPr>
          <p:cNvPr id="8" name="Rectangle: Rounded Corners 7">
            <a:extLst>
              <a:ext uri="{FF2B5EF4-FFF2-40B4-BE49-F238E27FC236}">
                <a16:creationId xmlns:a16="http://schemas.microsoft.com/office/drawing/2014/main" id="{355C99C4-A2BC-45B8-A04A-EFD295AC0D71}"/>
              </a:ext>
            </a:extLst>
          </p:cNvPr>
          <p:cNvSpPr/>
          <p:nvPr/>
        </p:nvSpPr>
        <p:spPr>
          <a:xfrm>
            <a:off x="736983" y="1790126"/>
            <a:ext cx="3616657" cy="802943"/>
          </a:xfrm>
          <a:prstGeom prst="round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b="1" dirty="0">
                <a:solidFill>
                  <a:prstClr val="white"/>
                </a:solidFill>
                <a:latin typeface="Helvetica" panose="020B0604020202020204" pitchFamily="34" charset="0"/>
                <a:cs typeface="Helvetica" panose="020B0604020202020204" pitchFamily="34" charset="0"/>
              </a:rPr>
              <a:t>Self Control</a:t>
            </a:r>
          </a:p>
        </p:txBody>
      </p:sp>
      <p:sp>
        <p:nvSpPr>
          <p:cNvPr id="10" name="Rectangle: Rounded Corners 9">
            <a:extLst>
              <a:ext uri="{FF2B5EF4-FFF2-40B4-BE49-F238E27FC236}">
                <a16:creationId xmlns:a16="http://schemas.microsoft.com/office/drawing/2014/main" id="{A4E3088B-6834-44AF-BF18-9863049D8A8F}"/>
              </a:ext>
            </a:extLst>
          </p:cNvPr>
          <p:cNvSpPr/>
          <p:nvPr/>
        </p:nvSpPr>
        <p:spPr>
          <a:xfrm>
            <a:off x="4776719" y="717641"/>
            <a:ext cx="3616657" cy="802943"/>
          </a:xfrm>
          <a:prstGeom prst="round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b="1" dirty="0">
                <a:solidFill>
                  <a:prstClr val="white"/>
                </a:solidFill>
                <a:latin typeface="Helvetica" panose="020B0604020202020204" pitchFamily="34" charset="0"/>
                <a:cs typeface="Helvetica" panose="020B0604020202020204" pitchFamily="34" charset="0"/>
              </a:rPr>
              <a:t>Awareness of Others</a:t>
            </a:r>
          </a:p>
        </p:txBody>
      </p:sp>
      <p:sp>
        <p:nvSpPr>
          <p:cNvPr id="11" name="Rectangle: Rounded Corners 10">
            <a:extLst>
              <a:ext uri="{FF2B5EF4-FFF2-40B4-BE49-F238E27FC236}">
                <a16:creationId xmlns:a16="http://schemas.microsoft.com/office/drawing/2014/main" id="{43B6293B-A289-4D2E-8FEE-51F814F54294}"/>
              </a:ext>
            </a:extLst>
          </p:cNvPr>
          <p:cNvSpPr/>
          <p:nvPr/>
        </p:nvSpPr>
        <p:spPr>
          <a:xfrm>
            <a:off x="4776718" y="1790125"/>
            <a:ext cx="3616657" cy="802943"/>
          </a:xfrm>
          <a:prstGeom prst="roundRect">
            <a:avLst/>
          </a:prstGeom>
          <a:solidFill>
            <a:schemeClr val="accent6">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b="1" dirty="0">
                <a:solidFill>
                  <a:prstClr val="white"/>
                </a:solidFill>
                <a:latin typeface="Helvetica" panose="020B0604020202020204" pitchFamily="34" charset="0"/>
                <a:cs typeface="Helvetica" panose="020B0604020202020204" pitchFamily="34" charset="0"/>
              </a:rPr>
              <a:t>Building Relationships</a:t>
            </a:r>
          </a:p>
        </p:txBody>
      </p:sp>
      <p:sp>
        <p:nvSpPr>
          <p:cNvPr id="7" name="Title 2">
            <a:extLst>
              <a:ext uri="{FF2B5EF4-FFF2-40B4-BE49-F238E27FC236}">
                <a16:creationId xmlns:a16="http://schemas.microsoft.com/office/drawing/2014/main" id="{7B0B091F-0220-454E-997C-52D506C49853}"/>
              </a:ext>
            </a:extLst>
          </p:cNvPr>
          <p:cNvSpPr>
            <a:spLocks noGrp="1"/>
          </p:cNvSpPr>
          <p:nvPr>
            <p:ph type="title"/>
          </p:nvPr>
        </p:nvSpPr>
        <p:spPr>
          <a:xfrm>
            <a:off x="986088" y="2901969"/>
            <a:ext cx="7211616" cy="2711143"/>
          </a:xfrm>
        </p:spPr>
        <p:txBody>
          <a:bodyPr>
            <a:noAutofit/>
          </a:bodyPr>
          <a:lstStyle/>
          <a:p>
            <a:pPr algn="ctr"/>
            <a:r>
              <a:rPr lang="en-US" b="1" dirty="0">
                <a:solidFill>
                  <a:schemeClr val="tx1"/>
                </a:solidFill>
              </a:rPr>
              <a:t>Can you identify the difference between healthy and toxic conflict?</a:t>
            </a:r>
            <a:endParaRPr lang="en-US" i="1" dirty="0">
              <a:solidFill>
                <a:schemeClr val="tx1"/>
              </a:solidFill>
            </a:endParaRPr>
          </a:p>
        </p:txBody>
      </p:sp>
      <p:sp>
        <p:nvSpPr>
          <p:cNvPr id="2" name="Slide Number Placeholder 1">
            <a:extLst>
              <a:ext uri="{FF2B5EF4-FFF2-40B4-BE49-F238E27FC236}">
                <a16:creationId xmlns:a16="http://schemas.microsoft.com/office/drawing/2014/main" id="{B9759890-4DBC-4838-ACB4-59F1357F0BBF}"/>
              </a:ext>
            </a:extLst>
          </p:cNvPr>
          <p:cNvSpPr>
            <a:spLocks noGrp="1"/>
          </p:cNvSpPr>
          <p:nvPr>
            <p:ph type="sldNum" sz="quarter" idx="12"/>
          </p:nvPr>
        </p:nvSpPr>
        <p:spPr/>
        <p:txBody>
          <a:bodyPr/>
          <a:lstStyle/>
          <a:p>
            <a:r>
              <a:rPr lang="en-US" dirty="0"/>
              <a:t>30</a:t>
            </a:r>
          </a:p>
        </p:txBody>
      </p:sp>
    </p:spTree>
    <p:custDataLst>
      <p:tags r:id="rId1"/>
    </p:custDataLst>
    <p:extLst>
      <p:ext uri="{BB962C8B-B14F-4D97-AF65-F5344CB8AC3E}">
        <p14:creationId xmlns:p14="http://schemas.microsoft.com/office/powerpoint/2010/main" val="31668408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E26B7648-4812-4AD5-B86A-2FD2FFAA0B32}"/>
              </a:ext>
            </a:extLst>
          </p:cNvPr>
          <p:cNvSpPr/>
          <p:nvPr/>
        </p:nvSpPr>
        <p:spPr>
          <a:xfrm>
            <a:off x="736983" y="717641"/>
            <a:ext cx="3616657" cy="802943"/>
          </a:xfrm>
          <a:prstGeom prst="round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latin typeface="Helvetica" panose="020B0604020202020204" pitchFamily="34" charset="0"/>
                <a:cs typeface="Helvetica" panose="020B0604020202020204" pitchFamily="34" charset="0"/>
              </a:rPr>
              <a:t>Self Awareness</a:t>
            </a:r>
          </a:p>
        </p:txBody>
      </p:sp>
      <p:sp>
        <p:nvSpPr>
          <p:cNvPr id="8" name="Rectangle: Rounded Corners 7">
            <a:extLst>
              <a:ext uri="{FF2B5EF4-FFF2-40B4-BE49-F238E27FC236}">
                <a16:creationId xmlns:a16="http://schemas.microsoft.com/office/drawing/2014/main" id="{355C99C4-A2BC-45B8-A04A-EFD295AC0D71}"/>
              </a:ext>
            </a:extLst>
          </p:cNvPr>
          <p:cNvSpPr/>
          <p:nvPr/>
        </p:nvSpPr>
        <p:spPr>
          <a:xfrm>
            <a:off x="736983" y="1790126"/>
            <a:ext cx="3616657" cy="802943"/>
          </a:xfrm>
          <a:prstGeom prst="round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b="1" dirty="0">
                <a:solidFill>
                  <a:prstClr val="white"/>
                </a:solidFill>
                <a:latin typeface="Helvetica" panose="020B0604020202020204" pitchFamily="34" charset="0"/>
                <a:cs typeface="Helvetica" panose="020B0604020202020204" pitchFamily="34" charset="0"/>
              </a:rPr>
              <a:t>Self Control</a:t>
            </a:r>
          </a:p>
        </p:txBody>
      </p:sp>
      <p:sp>
        <p:nvSpPr>
          <p:cNvPr id="10" name="Rectangle: Rounded Corners 9">
            <a:extLst>
              <a:ext uri="{FF2B5EF4-FFF2-40B4-BE49-F238E27FC236}">
                <a16:creationId xmlns:a16="http://schemas.microsoft.com/office/drawing/2014/main" id="{A4E3088B-6834-44AF-BF18-9863049D8A8F}"/>
              </a:ext>
            </a:extLst>
          </p:cNvPr>
          <p:cNvSpPr/>
          <p:nvPr/>
        </p:nvSpPr>
        <p:spPr>
          <a:xfrm>
            <a:off x="4776719" y="717641"/>
            <a:ext cx="3616657" cy="802943"/>
          </a:xfrm>
          <a:prstGeom prst="round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b="1" dirty="0">
                <a:solidFill>
                  <a:prstClr val="white"/>
                </a:solidFill>
                <a:latin typeface="Helvetica" panose="020B0604020202020204" pitchFamily="34" charset="0"/>
                <a:cs typeface="Helvetica" panose="020B0604020202020204" pitchFamily="34" charset="0"/>
              </a:rPr>
              <a:t>Awareness of Others</a:t>
            </a:r>
          </a:p>
        </p:txBody>
      </p:sp>
      <p:sp>
        <p:nvSpPr>
          <p:cNvPr id="11" name="Rectangle: Rounded Corners 10">
            <a:extLst>
              <a:ext uri="{FF2B5EF4-FFF2-40B4-BE49-F238E27FC236}">
                <a16:creationId xmlns:a16="http://schemas.microsoft.com/office/drawing/2014/main" id="{43B6293B-A289-4D2E-8FEE-51F814F54294}"/>
              </a:ext>
            </a:extLst>
          </p:cNvPr>
          <p:cNvSpPr/>
          <p:nvPr/>
        </p:nvSpPr>
        <p:spPr>
          <a:xfrm>
            <a:off x="4776718" y="1790125"/>
            <a:ext cx="3616657" cy="802943"/>
          </a:xfrm>
          <a:prstGeom prst="roundRect">
            <a:avLst/>
          </a:prstGeom>
          <a:solidFill>
            <a:schemeClr val="accent6">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b="1" dirty="0">
                <a:solidFill>
                  <a:prstClr val="white"/>
                </a:solidFill>
                <a:latin typeface="Helvetica" panose="020B0604020202020204" pitchFamily="34" charset="0"/>
                <a:cs typeface="Helvetica" panose="020B0604020202020204" pitchFamily="34" charset="0"/>
              </a:rPr>
              <a:t>Building Relationships</a:t>
            </a:r>
          </a:p>
        </p:txBody>
      </p:sp>
      <p:sp>
        <p:nvSpPr>
          <p:cNvPr id="7" name="Title 2">
            <a:extLst>
              <a:ext uri="{FF2B5EF4-FFF2-40B4-BE49-F238E27FC236}">
                <a16:creationId xmlns:a16="http://schemas.microsoft.com/office/drawing/2014/main" id="{7B0B091F-0220-454E-997C-52D506C49853}"/>
              </a:ext>
            </a:extLst>
          </p:cNvPr>
          <p:cNvSpPr>
            <a:spLocks noGrp="1"/>
          </p:cNvSpPr>
          <p:nvPr>
            <p:ph type="title"/>
          </p:nvPr>
        </p:nvSpPr>
        <p:spPr>
          <a:xfrm>
            <a:off x="1126829" y="2828831"/>
            <a:ext cx="6908448" cy="2711143"/>
          </a:xfrm>
        </p:spPr>
        <p:txBody>
          <a:bodyPr>
            <a:noAutofit/>
          </a:bodyPr>
          <a:lstStyle/>
          <a:p>
            <a:pPr algn="ctr"/>
            <a:r>
              <a:rPr lang="en-US" b="1" dirty="0">
                <a:solidFill>
                  <a:schemeClr val="tx1"/>
                </a:solidFill>
              </a:rPr>
              <a:t>Can you persuade and influence others with your ideas or vision?</a:t>
            </a:r>
            <a:endParaRPr lang="en-US" i="1" dirty="0">
              <a:solidFill>
                <a:schemeClr val="tx1"/>
              </a:solidFill>
            </a:endParaRPr>
          </a:p>
        </p:txBody>
      </p:sp>
      <p:sp>
        <p:nvSpPr>
          <p:cNvPr id="2" name="Slide Number Placeholder 1">
            <a:extLst>
              <a:ext uri="{FF2B5EF4-FFF2-40B4-BE49-F238E27FC236}">
                <a16:creationId xmlns:a16="http://schemas.microsoft.com/office/drawing/2014/main" id="{613361FB-7491-4438-AEEC-70078C343E88}"/>
              </a:ext>
            </a:extLst>
          </p:cNvPr>
          <p:cNvSpPr>
            <a:spLocks noGrp="1"/>
          </p:cNvSpPr>
          <p:nvPr>
            <p:ph type="sldNum" sz="quarter" idx="12"/>
          </p:nvPr>
        </p:nvSpPr>
        <p:spPr/>
        <p:txBody>
          <a:bodyPr/>
          <a:lstStyle/>
          <a:p>
            <a:r>
              <a:rPr lang="en-US" dirty="0"/>
              <a:t>31</a:t>
            </a:r>
          </a:p>
        </p:txBody>
      </p:sp>
    </p:spTree>
    <p:custDataLst>
      <p:tags r:id="rId1"/>
    </p:custDataLst>
    <p:extLst>
      <p:ext uri="{BB962C8B-B14F-4D97-AF65-F5344CB8AC3E}">
        <p14:creationId xmlns:p14="http://schemas.microsoft.com/office/powerpoint/2010/main" val="33969621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E7A1B9-757C-4EE2-8BE1-1D86F914AD5C}"/>
              </a:ext>
            </a:extLst>
          </p:cNvPr>
          <p:cNvPicPr>
            <a:picLocks noChangeAspect="1"/>
          </p:cNvPicPr>
          <p:nvPr/>
        </p:nvPicPr>
        <p:blipFill>
          <a:blip r:embed="rId4"/>
          <a:stretch>
            <a:fillRect/>
          </a:stretch>
        </p:blipFill>
        <p:spPr>
          <a:xfrm>
            <a:off x="597135" y="867049"/>
            <a:ext cx="7920990" cy="4000500"/>
          </a:xfrm>
          <a:prstGeom prst="rect">
            <a:avLst/>
          </a:prstGeom>
        </p:spPr>
      </p:pic>
      <p:sp>
        <p:nvSpPr>
          <p:cNvPr id="2" name="Slide Number Placeholder 1">
            <a:extLst>
              <a:ext uri="{FF2B5EF4-FFF2-40B4-BE49-F238E27FC236}">
                <a16:creationId xmlns:a16="http://schemas.microsoft.com/office/drawing/2014/main" id="{FBC948C9-2117-4B99-A352-A426D448F890}"/>
              </a:ext>
            </a:extLst>
          </p:cNvPr>
          <p:cNvSpPr>
            <a:spLocks noGrp="1"/>
          </p:cNvSpPr>
          <p:nvPr>
            <p:ph type="sldNum" sz="quarter" idx="12"/>
          </p:nvPr>
        </p:nvSpPr>
        <p:spPr/>
        <p:txBody>
          <a:bodyPr/>
          <a:lstStyle/>
          <a:p>
            <a:r>
              <a:rPr lang="en-US" dirty="0"/>
              <a:t>32</a:t>
            </a:r>
          </a:p>
        </p:txBody>
      </p:sp>
    </p:spTree>
    <p:custDataLst>
      <p:tags r:id="rId1"/>
    </p:custData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A0B605-8895-4A60-B58F-73BD59AB5D6C}"/>
              </a:ext>
            </a:extLst>
          </p:cNvPr>
          <p:cNvPicPr>
            <a:picLocks noChangeAspect="1"/>
          </p:cNvPicPr>
          <p:nvPr/>
        </p:nvPicPr>
        <p:blipFill>
          <a:blip r:embed="rId4"/>
          <a:stretch>
            <a:fillRect/>
          </a:stretch>
        </p:blipFill>
        <p:spPr>
          <a:xfrm rot="20893164">
            <a:off x="746894" y="1796826"/>
            <a:ext cx="3925314" cy="3126357"/>
          </a:xfrm>
          <a:prstGeom prst="rect">
            <a:avLst/>
          </a:prstGeom>
          <a:ln>
            <a:solidFill>
              <a:schemeClr val="tx1">
                <a:lumMod val="75000"/>
                <a:lumOff val="25000"/>
              </a:schemeClr>
            </a:solid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1A98C683-40BF-4F4A-B812-AE4B54E0D7A5}"/>
              </a:ext>
            </a:extLst>
          </p:cNvPr>
          <p:cNvPicPr>
            <a:picLocks noChangeAspect="1"/>
          </p:cNvPicPr>
          <p:nvPr/>
        </p:nvPicPr>
        <p:blipFill>
          <a:blip r:embed="rId5"/>
          <a:stretch>
            <a:fillRect/>
          </a:stretch>
        </p:blipFill>
        <p:spPr>
          <a:xfrm>
            <a:off x="5116195" y="1987898"/>
            <a:ext cx="2591000" cy="1055323"/>
          </a:xfrm>
          <a:prstGeom prst="rect">
            <a:avLst/>
          </a:prstGeom>
        </p:spPr>
      </p:pic>
      <p:sp>
        <p:nvSpPr>
          <p:cNvPr id="5" name="Oval 4">
            <a:extLst>
              <a:ext uri="{FF2B5EF4-FFF2-40B4-BE49-F238E27FC236}">
                <a16:creationId xmlns:a16="http://schemas.microsoft.com/office/drawing/2014/main" id="{94AA1432-F71D-403C-B5E1-5C505B6892EB}"/>
              </a:ext>
            </a:extLst>
          </p:cNvPr>
          <p:cNvSpPr/>
          <p:nvPr/>
        </p:nvSpPr>
        <p:spPr>
          <a:xfrm>
            <a:off x="4542114" y="1596788"/>
            <a:ext cx="3441827" cy="2161900"/>
          </a:xfrm>
          <a:prstGeom prst="ellipse">
            <a:avLst/>
          </a:prstGeom>
          <a:noFill/>
          <a:ln w="1270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E8C98562-71D1-483D-A793-118696A4E4B9}"/>
              </a:ext>
            </a:extLst>
          </p:cNvPr>
          <p:cNvSpPr>
            <a:spLocks noGrp="1"/>
          </p:cNvSpPr>
          <p:nvPr>
            <p:ph type="sldNum" sz="quarter" idx="12"/>
          </p:nvPr>
        </p:nvSpPr>
        <p:spPr/>
        <p:txBody>
          <a:bodyPr/>
          <a:lstStyle/>
          <a:p>
            <a:r>
              <a:rPr lang="en-US" dirty="0"/>
              <a:t>33</a:t>
            </a:r>
          </a:p>
        </p:txBody>
      </p:sp>
    </p:spTree>
    <p:custDataLst>
      <p:tags r:id="rId1"/>
    </p:custDataLst>
    <p:extLst>
      <p:ext uri="{BB962C8B-B14F-4D97-AF65-F5344CB8AC3E}">
        <p14:creationId xmlns:p14="http://schemas.microsoft.com/office/powerpoint/2010/main" val="837161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Minute Timer">
            <a:hlinkClick r:id="" action="ppaction://media"/>
            <a:extLst>
              <a:ext uri="{FF2B5EF4-FFF2-40B4-BE49-F238E27FC236}">
                <a16:creationId xmlns:a16="http://schemas.microsoft.com/office/drawing/2014/main" id="{B695A6DF-A39A-4B97-AC83-D3C7B7680738}"/>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857250"/>
            <a:ext cx="9144000" cy="5143500"/>
          </a:xfrm>
          <a:prstGeom prst="rect">
            <a:avLst/>
          </a:prstGeom>
        </p:spPr>
      </p:pic>
      <p:sp>
        <p:nvSpPr>
          <p:cNvPr id="3" name="Slide Number Placeholder 2">
            <a:extLst>
              <a:ext uri="{FF2B5EF4-FFF2-40B4-BE49-F238E27FC236}">
                <a16:creationId xmlns:a16="http://schemas.microsoft.com/office/drawing/2014/main" id="{86F68A89-4567-44B7-92C2-F1C1EF7D6EE0}"/>
              </a:ext>
            </a:extLst>
          </p:cNvPr>
          <p:cNvSpPr>
            <a:spLocks noGrp="1"/>
          </p:cNvSpPr>
          <p:nvPr>
            <p:ph type="sldNum" sz="quarter" idx="12"/>
          </p:nvPr>
        </p:nvSpPr>
        <p:spPr/>
        <p:txBody>
          <a:bodyPr/>
          <a:lstStyle/>
          <a:p>
            <a:r>
              <a:rPr lang="en-US" dirty="0"/>
              <a:t>34</a:t>
            </a:r>
          </a:p>
        </p:txBody>
      </p:sp>
    </p:spTree>
    <p:custDataLst>
      <p:tags r:id="rId1"/>
    </p:custDataLst>
    <p:extLst>
      <p:ext uri="{BB962C8B-B14F-4D97-AF65-F5344CB8AC3E}">
        <p14:creationId xmlns:p14="http://schemas.microsoft.com/office/powerpoint/2010/main" val="7921373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4960726" y="701458"/>
            <a:ext cx="4183273" cy="3460049"/>
          </a:xfrm>
        </p:spPr>
        <p:txBody>
          <a:bodyPr/>
          <a:lstStyle/>
          <a:p>
            <a:r>
              <a:rPr lang="en-US" dirty="0"/>
              <a:t>State of Georgia</a:t>
            </a:r>
          </a:p>
          <a:p>
            <a:r>
              <a:rPr lang="en-US" dirty="0"/>
              <a:t>KEPRO Presentation</a:t>
            </a:r>
          </a:p>
          <a:p>
            <a:r>
              <a:rPr lang="en-US" dirty="0"/>
              <a:t>Employee Assistance Program</a:t>
            </a:r>
          </a:p>
        </p:txBody>
      </p:sp>
      <p:pic>
        <p:nvPicPr>
          <p:cNvPr id="5" name="Picture Placeholder 6"/>
          <p:cNvPicPr>
            <a:picLocks noChangeAspect="1"/>
          </p:cNvPicPr>
          <p:nvPr/>
        </p:nvPicPr>
        <p:blipFill>
          <a:blip r:embed="rId2" cstate="screen">
            <a:extLst>
              <a:ext uri="{28A0092B-C50C-407E-A947-70E740481C1C}">
                <a14:useLocalDpi xmlns:a14="http://schemas.microsoft.com/office/drawing/2010/main" val="0"/>
              </a:ext>
            </a:extLst>
          </a:blip>
          <a:srcRect l="20371" r="20371"/>
          <a:stretch>
            <a:fillRect/>
          </a:stretch>
        </p:blipFill>
        <p:spPr bwMode="ltGray">
          <a:xfrm>
            <a:off x="0" y="0"/>
            <a:ext cx="4960726" cy="6858000"/>
          </a:xfrm>
          <a:prstGeom prst="rect">
            <a:avLst/>
          </a:prstGeom>
          <a:blipFill>
            <a:blip r:embed="rId3"/>
            <a:stretch>
              <a:fillRect/>
            </a:stretch>
          </a:blipFill>
        </p:spPr>
      </p:pic>
    </p:spTree>
    <p:extLst>
      <p:ext uri="{BB962C8B-B14F-4D97-AF65-F5344CB8AC3E}">
        <p14:creationId xmlns:p14="http://schemas.microsoft.com/office/powerpoint/2010/main" val="1078929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088FD6F-25F2-40EB-89F4-41286D223362}"/>
              </a:ext>
            </a:extLst>
          </p:cNvPr>
          <p:cNvSpPr/>
          <p:nvPr/>
        </p:nvSpPr>
        <p:spPr>
          <a:xfrm>
            <a:off x="245657" y="1708709"/>
            <a:ext cx="8707274" cy="5047536"/>
          </a:xfrm>
          <a:prstGeom prst="rect">
            <a:avLst/>
          </a:prstGeom>
        </p:spPr>
        <p:txBody>
          <a:bodyPr wrap="square">
            <a:spAutoFit/>
          </a:bodyPr>
          <a:lstStyle/>
          <a:p>
            <a:r>
              <a:rPr lang="en-US" sz="1900" b="1" dirty="0">
                <a:latin typeface="Helvetica" panose="020B0604020202020204" pitchFamily="34" charset="0"/>
                <a:cs typeface="Helvetica" panose="020B0604020202020204" pitchFamily="34" charset="0"/>
              </a:rPr>
              <a:t>Score (15-34)	</a:t>
            </a:r>
          </a:p>
          <a:p>
            <a:r>
              <a:rPr lang="en-US" sz="1900" dirty="0">
                <a:latin typeface="Helvetica" panose="020B0604020202020204" pitchFamily="34" charset="0"/>
                <a:cs typeface="Helvetica" panose="020B0604020202020204" pitchFamily="34" charset="0"/>
              </a:rPr>
              <a:t>There is a real opportunity for you to work on developing your emotional intelligence. You may find you feel at times overwhelmed by your emotions, especially in stressful situations; or, you may avoid conflict. It's likely, too, that you find it hard to calm down after you've felt upset, and you may struggle to build strong working relationships.</a:t>
            </a:r>
          </a:p>
          <a:p>
            <a:endParaRPr lang="en-US" sz="1900" dirty="0">
              <a:latin typeface="Helvetica" panose="020B0604020202020204" pitchFamily="34" charset="0"/>
              <a:cs typeface="Helvetica" panose="020B0604020202020204" pitchFamily="34" charset="0"/>
            </a:endParaRPr>
          </a:p>
          <a:p>
            <a:r>
              <a:rPr lang="en-US" sz="1900" b="1" dirty="0">
                <a:latin typeface="Helvetica" panose="020B0604020202020204" pitchFamily="34" charset="0"/>
                <a:cs typeface="Helvetica" panose="020B0604020202020204" pitchFamily="34" charset="0"/>
              </a:rPr>
              <a:t>Score (35-55)</a:t>
            </a:r>
            <a:r>
              <a:rPr lang="en-US" sz="1900" dirty="0">
                <a:latin typeface="Helvetica" panose="020B0604020202020204" pitchFamily="34" charset="0"/>
                <a:cs typeface="Helvetica" panose="020B0604020202020204" pitchFamily="34" charset="0"/>
              </a:rPr>
              <a:t>	</a:t>
            </a:r>
          </a:p>
          <a:p>
            <a:r>
              <a:rPr lang="en-US" sz="1900" dirty="0">
                <a:latin typeface="Helvetica" panose="020B0604020202020204" pitchFamily="34" charset="0"/>
                <a:cs typeface="Helvetica" panose="020B0604020202020204" pitchFamily="34" charset="0"/>
              </a:rPr>
              <a:t>Your emotional intelligence level is...OK. You probably have good relationships with some of your colleagues or customers, but others may be more difficult to work with. Work to boost your EI still further.</a:t>
            </a:r>
          </a:p>
          <a:p>
            <a:endParaRPr lang="en-US" sz="1900" dirty="0">
              <a:latin typeface="Helvetica" panose="020B0604020202020204" pitchFamily="34" charset="0"/>
              <a:cs typeface="Helvetica" panose="020B0604020202020204" pitchFamily="34" charset="0"/>
            </a:endParaRPr>
          </a:p>
          <a:p>
            <a:r>
              <a:rPr lang="en-US" sz="1900" b="1" dirty="0">
                <a:latin typeface="Helvetica" panose="020B0604020202020204" pitchFamily="34" charset="0"/>
                <a:cs typeface="Helvetica" panose="020B0604020202020204" pitchFamily="34" charset="0"/>
              </a:rPr>
              <a:t>Score (56-75)</a:t>
            </a:r>
            <a:r>
              <a:rPr lang="en-US" sz="1900" dirty="0">
                <a:latin typeface="Helvetica" panose="020B0604020202020204" pitchFamily="34" charset="0"/>
                <a:cs typeface="Helvetica" panose="020B0604020202020204" pitchFamily="34" charset="0"/>
              </a:rPr>
              <a:t>	</a:t>
            </a:r>
          </a:p>
          <a:p>
            <a:r>
              <a:rPr lang="en-US" sz="1900" dirty="0">
                <a:latin typeface="Helvetica" panose="020B0604020202020204" pitchFamily="34" charset="0"/>
                <a:cs typeface="Helvetica" panose="020B0604020202020204" pitchFamily="34" charset="0"/>
              </a:rPr>
              <a:t>You’re likely an emotionally intelligent person. You have great relationships, and you probably find that people approach you for advice. Even so, it's easy</a:t>
            </a:r>
            <a:br>
              <a:rPr lang="en-US" sz="1900" dirty="0">
                <a:latin typeface="Helvetica" panose="020B0604020202020204" pitchFamily="34" charset="0"/>
                <a:cs typeface="Helvetica" panose="020B0604020202020204" pitchFamily="34" charset="0"/>
              </a:rPr>
            </a:br>
            <a:r>
              <a:rPr lang="en-US" sz="1900" dirty="0">
                <a:latin typeface="Helvetica" panose="020B0604020202020204" pitchFamily="34" charset="0"/>
                <a:cs typeface="Helvetica" panose="020B0604020202020204" pitchFamily="34" charset="0"/>
              </a:rPr>
              <a:t>to lose sight of your own needs. Seek opportunities to improve even further.</a:t>
            </a:r>
          </a:p>
          <a:p>
            <a:endParaRPr lang="en-US" dirty="0"/>
          </a:p>
        </p:txBody>
      </p:sp>
      <p:sp>
        <p:nvSpPr>
          <p:cNvPr id="9" name="Title 2">
            <a:extLst>
              <a:ext uri="{FF2B5EF4-FFF2-40B4-BE49-F238E27FC236}">
                <a16:creationId xmlns:a16="http://schemas.microsoft.com/office/drawing/2014/main" id="{FE86E5D3-A5EC-4B32-A304-0EB2B4D0554D}"/>
              </a:ext>
            </a:extLst>
          </p:cNvPr>
          <p:cNvSpPr>
            <a:spLocks noGrp="1"/>
          </p:cNvSpPr>
          <p:nvPr>
            <p:ph type="title"/>
          </p:nvPr>
        </p:nvSpPr>
        <p:spPr>
          <a:xfrm>
            <a:off x="3656966" y="318660"/>
            <a:ext cx="4178365" cy="1143000"/>
          </a:xfrm>
        </p:spPr>
        <p:txBody>
          <a:bodyPr/>
          <a:lstStyle/>
          <a:p>
            <a:pPr algn="ctr"/>
            <a:r>
              <a:rPr lang="en-US" b="1" dirty="0">
                <a:solidFill>
                  <a:schemeClr val="tx1"/>
                </a:solidFill>
              </a:rPr>
              <a:t>Score Interpretation</a:t>
            </a:r>
          </a:p>
        </p:txBody>
      </p:sp>
      <p:pic>
        <p:nvPicPr>
          <p:cNvPr id="3" name="Picture 2">
            <a:extLst>
              <a:ext uri="{FF2B5EF4-FFF2-40B4-BE49-F238E27FC236}">
                <a16:creationId xmlns:a16="http://schemas.microsoft.com/office/drawing/2014/main" id="{69B014BD-B17A-404C-8AAC-A9687744984D}"/>
              </a:ext>
            </a:extLst>
          </p:cNvPr>
          <p:cNvPicPr>
            <a:picLocks noChangeAspect="1"/>
          </p:cNvPicPr>
          <p:nvPr/>
        </p:nvPicPr>
        <p:blipFill>
          <a:blip r:embed="rId4"/>
          <a:stretch>
            <a:fillRect/>
          </a:stretch>
        </p:blipFill>
        <p:spPr>
          <a:xfrm>
            <a:off x="907577" y="322305"/>
            <a:ext cx="2285999" cy="1154439"/>
          </a:xfrm>
          <a:prstGeom prst="rect">
            <a:avLst/>
          </a:prstGeom>
        </p:spPr>
      </p:pic>
      <p:sp>
        <p:nvSpPr>
          <p:cNvPr id="4" name="Slide Number Placeholder 3">
            <a:extLst>
              <a:ext uri="{FF2B5EF4-FFF2-40B4-BE49-F238E27FC236}">
                <a16:creationId xmlns:a16="http://schemas.microsoft.com/office/drawing/2014/main" id="{DFBB872F-2B52-4816-AD14-7507AB022360}"/>
              </a:ext>
            </a:extLst>
          </p:cNvPr>
          <p:cNvSpPr>
            <a:spLocks noGrp="1"/>
          </p:cNvSpPr>
          <p:nvPr>
            <p:ph type="sldNum" sz="quarter" idx="12"/>
          </p:nvPr>
        </p:nvSpPr>
        <p:spPr/>
        <p:txBody>
          <a:bodyPr/>
          <a:lstStyle/>
          <a:p>
            <a:r>
              <a:rPr lang="en-US" dirty="0"/>
              <a:t>35</a:t>
            </a:r>
          </a:p>
        </p:txBody>
      </p:sp>
    </p:spTree>
    <p:custDataLst>
      <p:tags r:id="rId1"/>
    </p:custDataLst>
    <p:extLst>
      <p:ext uri="{BB962C8B-B14F-4D97-AF65-F5344CB8AC3E}">
        <p14:creationId xmlns:p14="http://schemas.microsoft.com/office/powerpoint/2010/main" val="10624648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26BD26-C29A-49C4-B60C-6EE8C1B4E4E1}"/>
              </a:ext>
            </a:extLst>
          </p:cNvPr>
          <p:cNvPicPr>
            <a:picLocks noChangeAspect="1"/>
          </p:cNvPicPr>
          <p:nvPr/>
        </p:nvPicPr>
        <p:blipFill>
          <a:blip r:embed="rId4"/>
          <a:stretch>
            <a:fillRect/>
          </a:stretch>
        </p:blipFill>
        <p:spPr>
          <a:xfrm>
            <a:off x="880280" y="855250"/>
            <a:ext cx="8231141" cy="5330462"/>
          </a:xfrm>
          <a:prstGeom prst="rect">
            <a:avLst/>
          </a:prstGeom>
        </p:spPr>
      </p:pic>
      <p:sp>
        <p:nvSpPr>
          <p:cNvPr id="2" name="Slide Number Placeholder 1">
            <a:extLst>
              <a:ext uri="{FF2B5EF4-FFF2-40B4-BE49-F238E27FC236}">
                <a16:creationId xmlns:a16="http://schemas.microsoft.com/office/drawing/2014/main" id="{44A2405A-4A67-4A35-A3FA-CFEB22821529}"/>
              </a:ext>
            </a:extLst>
          </p:cNvPr>
          <p:cNvSpPr>
            <a:spLocks noGrp="1"/>
          </p:cNvSpPr>
          <p:nvPr>
            <p:ph type="sldNum" sz="quarter" idx="12"/>
          </p:nvPr>
        </p:nvSpPr>
        <p:spPr/>
        <p:txBody>
          <a:bodyPr/>
          <a:lstStyle/>
          <a:p>
            <a:r>
              <a:rPr lang="en-US" dirty="0"/>
              <a:t>36</a:t>
            </a:r>
          </a:p>
        </p:txBody>
      </p:sp>
    </p:spTree>
    <p:custDataLst>
      <p:tags r:id="rId1"/>
    </p:custDataLst>
    <p:extLst>
      <p:ext uri="{BB962C8B-B14F-4D97-AF65-F5344CB8AC3E}">
        <p14:creationId xmlns:p14="http://schemas.microsoft.com/office/powerpoint/2010/main" val="3453441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D78287-F35D-4EB9-8C75-DA3FB34F8180}"/>
              </a:ext>
            </a:extLst>
          </p:cNvPr>
          <p:cNvPicPr>
            <a:picLocks noChangeAspect="1"/>
          </p:cNvPicPr>
          <p:nvPr/>
        </p:nvPicPr>
        <p:blipFill>
          <a:blip r:embed="rId4"/>
          <a:stretch>
            <a:fillRect/>
          </a:stretch>
        </p:blipFill>
        <p:spPr>
          <a:xfrm>
            <a:off x="907576" y="313899"/>
            <a:ext cx="5145207" cy="5145207"/>
          </a:xfrm>
          <a:prstGeom prst="rect">
            <a:avLst/>
          </a:prstGeom>
        </p:spPr>
      </p:pic>
      <p:pic>
        <p:nvPicPr>
          <p:cNvPr id="2054" name="Picture 6" descr="https://render.bitstrips.com/v2/cpanel/3c97455d-0ce1-4ac8-82a0-601e6d6f6fd2-00e4f751-2da1-452f-9508-99434da35add-v1.png?transparent=1&amp;palette=1">
            <a:extLst>
              <a:ext uri="{FF2B5EF4-FFF2-40B4-BE49-F238E27FC236}">
                <a16:creationId xmlns:a16="http://schemas.microsoft.com/office/drawing/2014/main" id="{7F3DB696-4C14-47B0-98E1-772A255A5A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3917" y="3164890"/>
            <a:ext cx="3690495" cy="370913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Related image">
            <a:extLst>
              <a:ext uri="{FF2B5EF4-FFF2-40B4-BE49-F238E27FC236}">
                <a16:creationId xmlns:a16="http://schemas.microsoft.com/office/drawing/2014/main" id="{068CF397-90F3-4FD5-8D6B-F62555D383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158283">
            <a:off x="1832351" y="1478207"/>
            <a:ext cx="3295659" cy="3293372"/>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09131452-F7F9-4CC7-A4E1-A4E0CA5D1A86}"/>
              </a:ext>
            </a:extLst>
          </p:cNvPr>
          <p:cNvSpPr>
            <a:spLocks noGrp="1"/>
          </p:cNvSpPr>
          <p:nvPr>
            <p:ph type="sldNum" sz="quarter" idx="12"/>
          </p:nvPr>
        </p:nvSpPr>
        <p:spPr/>
        <p:txBody>
          <a:bodyPr/>
          <a:lstStyle/>
          <a:p>
            <a:r>
              <a:rPr lang="en-US" dirty="0"/>
              <a:t>37</a:t>
            </a:r>
          </a:p>
        </p:txBody>
      </p:sp>
    </p:spTree>
    <p:custDataLst>
      <p:tags r:id="rId1"/>
    </p:custDataLst>
    <p:extLst>
      <p:ext uri="{BB962C8B-B14F-4D97-AF65-F5344CB8AC3E}">
        <p14:creationId xmlns:p14="http://schemas.microsoft.com/office/powerpoint/2010/main" val="3511541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2058"/>
                                        </p:tgtEl>
                                        <p:attrNameLst>
                                          <p:attrName>ppt_w</p:attrName>
                                        </p:attrNameLst>
                                      </p:cBhvr>
                                      <p:tavLst>
                                        <p:tav tm="0">
                                          <p:val>
                                            <p:strVal val="ppt_w"/>
                                          </p:val>
                                        </p:tav>
                                        <p:tav tm="100000">
                                          <p:val>
                                            <p:fltVal val="0"/>
                                          </p:val>
                                        </p:tav>
                                      </p:tavLst>
                                    </p:anim>
                                    <p:anim calcmode="lin" valueType="num">
                                      <p:cBhvr>
                                        <p:cTn id="7" dur="500"/>
                                        <p:tgtEl>
                                          <p:spTgt spid="2058"/>
                                        </p:tgtEl>
                                        <p:attrNameLst>
                                          <p:attrName>ppt_h</p:attrName>
                                        </p:attrNameLst>
                                      </p:cBhvr>
                                      <p:tavLst>
                                        <p:tav tm="0">
                                          <p:val>
                                            <p:strVal val="ppt_h"/>
                                          </p:val>
                                        </p:tav>
                                        <p:tav tm="100000">
                                          <p:val>
                                            <p:fltVal val="0"/>
                                          </p:val>
                                        </p:tav>
                                      </p:tavLst>
                                    </p:anim>
                                    <p:animEffect transition="out" filter="fade">
                                      <p:cBhvr>
                                        <p:cTn id="8" dur="500"/>
                                        <p:tgtEl>
                                          <p:spTgt spid="2058"/>
                                        </p:tgtEl>
                                      </p:cBhvr>
                                    </p:animEffect>
                                    <p:set>
                                      <p:cBhvr>
                                        <p:cTn id="9" dur="1" fill="hold">
                                          <p:stCondLst>
                                            <p:cond delay="499"/>
                                          </p:stCondLst>
                                        </p:cTn>
                                        <p:tgtEl>
                                          <p:spTgt spid="2058"/>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4C8BDEA-B170-436D-952E-8FA52B8C137C}"/>
              </a:ext>
            </a:extLst>
          </p:cNvPr>
          <p:cNvPicPr>
            <a:picLocks noChangeAspect="1"/>
          </p:cNvPicPr>
          <p:nvPr/>
        </p:nvPicPr>
        <p:blipFill>
          <a:blip r:embed="rId4"/>
          <a:stretch>
            <a:fillRect/>
          </a:stretch>
        </p:blipFill>
        <p:spPr>
          <a:xfrm>
            <a:off x="377745" y="1217036"/>
            <a:ext cx="8214360" cy="3771900"/>
          </a:xfrm>
          <a:prstGeom prst="rect">
            <a:avLst/>
          </a:prstGeom>
          <a:ln>
            <a:noFill/>
          </a:ln>
          <a:effectLst>
            <a:softEdge rad="112500"/>
          </a:effectLst>
        </p:spPr>
      </p:pic>
      <p:sp>
        <p:nvSpPr>
          <p:cNvPr id="2" name="Slide Number Placeholder 1">
            <a:extLst>
              <a:ext uri="{FF2B5EF4-FFF2-40B4-BE49-F238E27FC236}">
                <a16:creationId xmlns:a16="http://schemas.microsoft.com/office/drawing/2014/main" id="{2C9E975D-8566-4289-83C5-BD67BAA38D55}"/>
              </a:ext>
            </a:extLst>
          </p:cNvPr>
          <p:cNvSpPr>
            <a:spLocks noGrp="1"/>
          </p:cNvSpPr>
          <p:nvPr>
            <p:ph type="sldNum" sz="quarter" idx="12"/>
          </p:nvPr>
        </p:nvSpPr>
        <p:spPr/>
        <p:txBody>
          <a:bodyPr/>
          <a:lstStyle/>
          <a:p>
            <a:r>
              <a:rPr lang="en-US" dirty="0"/>
              <a:t>38</a:t>
            </a:r>
          </a:p>
        </p:txBody>
      </p:sp>
    </p:spTree>
    <p:custDataLst>
      <p:tags r:id="rId1"/>
    </p:custDataLst>
    <p:extLst>
      <p:ext uri="{BB962C8B-B14F-4D97-AF65-F5344CB8AC3E}">
        <p14:creationId xmlns:p14="http://schemas.microsoft.com/office/powerpoint/2010/main" val="28393906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FE86E5D3-A5EC-4B32-A304-0EB2B4D0554D}"/>
              </a:ext>
            </a:extLst>
          </p:cNvPr>
          <p:cNvSpPr>
            <a:spLocks noGrp="1"/>
          </p:cNvSpPr>
          <p:nvPr>
            <p:ph type="title"/>
          </p:nvPr>
        </p:nvSpPr>
        <p:spPr>
          <a:xfrm>
            <a:off x="626095" y="394229"/>
            <a:ext cx="7915702" cy="6205680"/>
          </a:xfrm>
        </p:spPr>
        <p:txBody>
          <a:bodyPr anchor="t" anchorCtr="0">
            <a:noAutofit/>
          </a:bodyPr>
          <a:lstStyle/>
          <a:p>
            <a:r>
              <a:rPr lang="en-US" sz="2000" b="1" dirty="0">
                <a:solidFill>
                  <a:schemeClr val="tx1"/>
                </a:solidFill>
              </a:rPr>
              <a:t>Emotional intelligence can be learned and developed. </a:t>
            </a:r>
            <a:br>
              <a:rPr lang="en-US" sz="2000" b="1" dirty="0">
                <a:solidFill>
                  <a:schemeClr val="tx1"/>
                </a:solidFill>
              </a:rPr>
            </a:br>
            <a:r>
              <a:rPr lang="en-US" sz="2000" b="1" dirty="0">
                <a:solidFill>
                  <a:schemeClr val="tx1"/>
                </a:solidFill>
              </a:rPr>
              <a:t>Followed are strategies and considerations you can use to develop or improve your emotional intelligence:</a:t>
            </a:r>
            <a:br>
              <a:rPr lang="en-US" sz="2000" b="1" dirty="0">
                <a:solidFill>
                  <a:schemeClr val="tx1"/>
                </a:solidFill>
              </a:rPr>
            </a:br>
            <a:br>
              <a:rPr lang="en-US" sz="2000" b="1" dirty="0">
                <a:solidFill>
                  <a:schemeClr val="tx1"/>
                </a:solidFill>
              </a:rPr>
            </a:br>
            <a:r>
              <a:rPr lang="en-US" sz="1800" b="1" dirty="0">
                <a:solidFill>
                  <a:schemeClr val="tx1"/>
                </a:solidFill>
              </a:rPr>
              <a:t>Do a self-evaluation.  </a:t>
            </a:r>
            <a:r>
              <a:rPr lang="en-US" sz="1800" dirty="0">
                <a:solidFill>
                  <a:schemeClr val="tx1"/>
                </a:solidFill>
              </a:rPr>
              <a:t>What are your weaknesses? Are you willing to accept that you're not perfect and that you could work on some areas to make improve your EQ? </a:t>
            </a:r>
            <a:br>
              <a:rPr lang="en-US" sz="1800" dirty="0">
                <a:solidFill>
                  <a:schemeClr val="tx1"/>
                </a:solidFill>
              </a:rPr>
            </a:br>
            <a:br>
              <a:rPr lang="en-US" sz="1800" dirty="0">
                <a:solidFill>
                  <a:schemeClr val="tx1"/>
                </a:solidFill>
              </a:rPr>
            </a:br>
            <a:r>
              <a:rPr lang="en-US" sz="1800" b="1" dirty="0">
                <a:solidFill>
                  <a:schemeClr val="tx1"/>
                </a:solidFill>
              </a:rPr>
              <a:t>Observe how you react to people. </a:t>
            </a:r>
            <a:r>
              <a:rPr lang="en-US" sz="1800" dirty="0">
                <a:solidFill>
                  <a:schemeClr val="tx1"/>
                </a:solidFill>
              </a:rPr>
              <a:t>Do you rush to judgment before you know all of the facts? Do you stereotype? Look honestly at how you think and interact with other people. Try to put yourself in their place, and be more open and accepting of their perspectives and needs. </a:t>
            </a:r>
            <a:br>
              <a:rPr lang="en-US" sz="1800" dirty="0">
                <a:solidFill>
                  <a:schemeClr val="tx1"/>
                </a:solidFill>
              </a:rPr>
            </a:br>
            <a:br>
              <a:rPr lang="en-US" sz="1800" dirty="0">
                <a:solidFill>
                  <a:schemeClr val="tx1"/>
                </a:solidFill>
              </a:rPr>
            </a:br>
            <a:r>
              <a:rPr lang="en-US" sz="1800" b="1" dirty="0">
                <a:solidFill>
                  <a:schemeClr val="tx1"/>
                </a:solidFill>
              </a:rPr>
              <a:t>Examine how you react to stressful situations. </a:t>
            </a:r>
            <a:r>
              <a:rPr lang="en-US" sz="1800" dirty="0">
                <a:solidFill>
                  <a:schemeClr val="tx1"/>
                </a:solidFill>
              </a:rPr>
              <a:t>Do you become upset every time there's a delay or something doesn't happen the way you want? Do you blame others or become angry at them, even when it's not their fault? Keep your emotions under control when things go wrong.</a:t>
            </a:r>
            <a:br>
              <a:rPr lang="en-US" sz="1800" dirty="0">
                <a:solidFill>
                  <a:schemeClr val="tx1"/>
                </a:solidFill>
              </a:rPr>
            </a:br>
            <a:br>
              <a:rPr lang="en-US" sz="1800" b="1" dirty="0">
                <a:solidFill>
                  <a:schemeClr val="tx1"/>
                </a:solidFill>
              </a:rPr>
            </a:br>
            <a:r>
              <a:rPr lang="en-US" sz="1800" b="1" dirty="0">
                <a:solidFill>
                  <a:schemeClr val="tx1"/>
                </a:solidFill>
              </a:rPr>
              <a:t>Take responsibility for your actions. </a:t>
            </a:r>
            <a:r>
              <a:rPr lang="en-US" sz="1800" dirty="0">
                <a:solidFill>
                  <a:schemeClr val="tx1"/>
                </a:solidFill>
              </a:rPr>
              <a:t>If you hurt someone's feelings, apologize  directly – don't ignore what you did or avoid the person. People are usually more willing to forgive and forget if you make an honest attempt to make things right.</a:t>
            </a:r>
            <a:br>
              <a:rPr lang="en-US" sz="1800" dirty="0">
                <a:solidFill>
                  <a:schemeClr val="tx1"/>
                </a:solidFill>
              </a:rPr>
            </a:br>
            <a:br>
              <a:rPr lang="en-US" sz="1600" dirty="0">
                <a:solidFill>
                  <a:schemeClr val="tx1"/>
                </a:solidFill>
              </a:rPr>
            </a:br>
            <a:endParaRPr lang="en-US" sz="2000" i="1" dirty="0">
              <a:solidFill>
                <a:schemeClr val="tx1"/>
              </a:solidFill>
            </a:endParaRPr>
          </a:p>
        </p:txBody>
      </p:sp>
      <p:sp>
        <p:nvSpPr>
          <p:cNvPr id="2" name="Slide Number Placeholder 1">
            <a:extLst>
              <a:ext uri="{FF2B5EF4-FFF2-40B4-BE49-F238E27FC236}">
                <a16:creationId xmlns:a16="http://schemas.microsoft.com/office/drawing/2014/main" id="{DA7172D5-B939-4543-A36A-BC66EFF73504}"/>
              </a:ext>
            </a:extLst>
          </p:cNvPr>
          <p:cNvSpPr>
            <a:spLocks noGrp="1"/>
          </p:cNvSpPr>
          <p:nvPr>
            <p:ph type="sldNum" sz="quarter" idx="12"/>
          </p:nvPr>
        </p:nvSpPr>
        <p:spPr/>
        <p:txBody>
          <a:bodyPr/>
          <a:lstStyle/>
          <a:p>
            <a:r>
              <a:rPr lang="en-US" dirty="0"/>
              <a:t>39</a:t>
            </a:r>
          </a:p>
        </p:txBody>
      </p:sp>
    </p:spTree>
    <p:custDataLst>
      <p:tags r:id="rId1"/>
    </p:custDataLst>
    <p:extLst>
      <p:ext uri="{BB962C8B-B14F-4D97-AF65-F5344CB8AC3E}">
        <p14:creationId xmlns:p14="http://schemas.microsoft.com/office/powerpoint/2010/main" val="3104975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FE86E5D3-A5EC-4B32-A304-0EB2B4D0554D}"/>
              </a:ext>
            </a:extLst>
          </p:cNvPr>
          <p:cNvSpPr>
            <a:spLocks noGrp="1"/>
          </p:cNvSpPr>
          <p:nvPr>
            <p:ph type="title"/>
          </p:nvPr>
        </p:nvSpPr>
        <p:spPr>
          <a:xfrm>
            <a:off x="626095" y="458022"/>
            <a:ext cx="7915702" cy="5840555"/>
          </a:xfrm>
        </p:spPr>
        <p:txBody>
          <a:bodyPr anchor="t" anchorCtr="0">
            <a:noAutofit/>
          </a:bodyPr>
          <a:lstStyle/>
          <a:p>
            <a:r>
              <a:rPr lang="en-US" sz="1800" b="1" dirty="0">
                <a:solidFill>
                  <a:schemeClr val="tx1"/>
                </a:solidFill>
              </a:rPr>
              <a:t>Consider how your negative emotions </a:t>
            </a:r>
            <a:r>
              <a:rPr lang="en-US" sz="1800" i="1" dirty="0">
                <a:solidFill>
                  <a:schemeClr val="tx1"/>
                </a:solidFill>
              </a:rPr>
              <a:t>(anger, jealously, frustration, disengagement, etc.) </a:t>
            </a:r>
            <a:r>
              <a:rPr lang="en-US" sz="1800" dirty="0">
                <a:solidFill>
                  <a:schemeClr val="tx1"/>
                </a:solidFill>
              </a:rPr>
              <a:t>may have impacted your boss, customers, and co-workers in the past. Acknowledge the fallout and repercussions of your behavior.</a:t>
            </a:r>
            <a:br>
              <a:rPr lang="en-US" sz="1800" dirty="0">
                <a:solidFill>
                  <a:schemeClr val="tx1"/>
                </a:solidFill>
              </a:rPr>
            </a:br>
            <a:br>
              <a:rPr lang="en-US" sz="1800" dirty="0">
                <a:solidFill>
                  <a:schemeClr val="tx1"/>
                </a:solidFill>
              </a:rPr>
            </a:br>
            <a:r>
              <a:rPr lang="en-US" sz="1800" b="1" dirty="0">
                <a:solidFill>
                  <a:schemeClr val="tx1"/>
                </a:solidFill>
              </a:rPr>
              <a:t>Think about ways you can manage your emotions </a:t>
            </a:r>
            <a:r>
              <a:rPr lang="en-US" sz="1800" dirty="0">
                <a:solidFill>
                  <a:schemeClr val="tx1"/>
                </a:solidFill>
              </a:rPr>
              <a:t>on the job so you don't have knee-jerk reactions or make inappropriate or off-putting comments.</a:t>
            </a:r>
            <a:br>
              <a:rPr lang="en-US" sz="1800" dirty="0">
                <a:solidFill>
                  <a:schemeClr val="tx1"/>
                </a:solidFill>
              </a:rPr>
            </a:br>
            <a:br>
              <a:rPr lang="en-US" sz="1800" dirty="0">
                <a:solidFill>
                  <a:schemeClr val="tx1"/>
                </a:solidFill>
              </a:rPr>
            </a:br>
            <a:r>
              <a:rPr lang="en-US" sz="1800" b="1" dirty="0">
                <a:solidFill>
                  <a:schemeClr val="tx1"/>
                </a:solidFill>
              </a:rPr>
              <a:t>Practice waiting </a:t>
            </a:r>
            <a:r>
              <a:rPr lang="en-US" sz="1800" dirty="0">
                <a:solidFill>
                  <a:schemeClr val="tx1"/>
                </a:solidFill>
              </a:rPr>
              <a:t>a few minutes or hours before responding or making a decision when a situation is emotionally-charged or difficult.</a:t>
            </a:r>
            <a:br>
              <a:rPr lang="en-US" sz="1800" dirty="0">
                <a:solidFill>
                  <a:schemeClr val="tx1"/>
                </a:solidFill>
              </a:rPr>
            </a:br>
            <a:br>
              <a:rPr lang="en-US" sz="1800" dirty="0">
                <a:solidFill>
                  <a:schemeClr val="tx1"/>
                </a:solidFill>
              </a:rPr>
            </a:br>
            <a:r>
              <a:rPr lang="en-US" sz="1800" b="1" dirty="0">
                <a:solidFill>
                  <a:schemeClr val="tx1"/>
                </a:solidFill>
              </a:rPr>
              <a:t>Accept that uncertainty, frustrations, and disappointments </a:t>
            </a:r>
            <a:r>
              <a:rPr lang="en-US" sz="1800" dirty="0">
                <a:solidFill>
                  <a:schemeClr val="tx1"/>
                </a:solidFill>
              </a:rPr>
              <a:t>are simply part of any work environment. Rather than complaining or acting out, brainstorm alternatives or solutions that might be beneficial. Present those ideas in a professional and calm way.</a:t>
            </a:r>
            <a:br>
              <a:rPr lang="en-US" sz="1800" dirty="0">
                <a:solidFill>
                  <a:schemeClr val="tx1"/>
                </a:solidFill>
              </a:rPr>
            </a:br>
            <a:br>
              <a:rPr lang="en-US" sz="1800" dirty="0">
                <a:solidFill>
                  <a:schemeClr val="tx1"/>
                </a:solidFill>
              </a:rPr>
            </a:br>
            <a:r>
              <a:rPr lang="en-US" sz="1800" b="1" dirty="0">
                <a:solidFill>
                  <a:schemeClr val="tx1"/>
                </a:solidFill>
              </a:rPr>
              <a:t>Examine how your actions will affect others </a:t>
            </a:r>
            <a:r>
              <a:rPr lang="en-US" sz="1800" dirty="0">
                <a:solidFill>
                  <a:schemeClr val="tx1"/>
                </a:solidFill>
              </a:rPr>
              <a:t>– before you take those actions. If your decision will impact others, put yourself in their place. How will they feel if you do this? Would you want that experience? If you must take the action, how can you help others deal with the effects?							</a:t>
            </a:r>
            <a:endParaRPr lang="en-US" sz="1800" i="1" dirty="0">
              <a:solidFill>
                <a:schemeClr val="tx1"/>
              </a:solidFill>
            </a:endParaRPr>
          </a:p>
        </p:txBody>
      </p:sp>
      <p:sp>
        <p:nvSpPr>
          <p:cNvPr id="2" name="Slide Number Placeholder 1">
            <a:extLst>
              <a:ext uri="{FF2B5EF4-FFF2-40B4-BE49-F238E27FC236}">
                <a16:creationId xmlns:a16="http://schemas.microsoft.com/office/drawing/2014/main" id="{2E5CE356-21E1-4180-9F45-38973131020A}"/>
              </a:ext>
            </a:extLst>
          </p:cNvPr>
          <p:cNvSpPr>
            <a:spLocks noGrp="1"/>
          </p:cNvSpPr>
          <p:nvPr>
            <p:ph type="sldNum" sz="quarter" idx="12"/>
          </p:nvPr>
        </p:nvSpPr>
        <p:spPr/>
        <p:txBody>
          <a:bodyPr/>
          <a:lstStyle/>
          <a:p>
            <a:r>
              <a:rPr lang="en-US" dirty="0"/>
              <a:t>40</a:t>
            </a:r>
          </a:p>
        </p:txBody>
      </p:sp>
    </p:spTree>
    <p:custDataLst>
      <p:tags r:id="rId1"/>
    </p:custDataLst>
    <p:extLst>
      <p:ext uri="{BB962C8B-B14F-4D97-AF65-F5344CB8AC3E}">
        <p14:creationId xmlns:p14="http://schemas.microsoft.com/office/powerpoint/2010/main" val="21485650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FE86E5D3-A5EC-4B32-A304-0EB2B4D0554D}"/>
              </a:ext>
            </a:extLst>
          </p:cNvPr>
          <p:cNvSpPr>
            <a:spLocks noGrp="1"/>
          </p:cNvSpPr>
          <p:nvPr>
            <p:ph type="title"/>
          </p:nvPr>
        </p:nvSpPr>
        <p:spPr>
          <a:xfrm>
            <a:off x="594011" y="479293"/>
            <a:ext cx="8036642" cy="6205680"/>
          </a:xfrm>
        </p:spPr>
        <p:txBody>
          <a:bodyPr anchor="t" anchorCtr="0">
            <a:noAutofit/>
          </a:bodyPr>
          <a:lstStyle/>
          <a:p>
            <a:r>
              <a:rPr lang="en-US" sz="1800" b="1" dirty="0">
                <a:solidFill>
                  <a:schemeClr val="tx1"/>
                </a:solidFill>
              </a:rPr>
              <a:t>Consciously try to view situations from the other person's point of view. </a:t>
            </a:r>
            <a:r>
              <a:rPr lang="en-US" sz="1800" dirty="0">
                <a:solidFill>
                  <a:schemeClr val="tx1"/>
                </a:solidFill>
              </a:rPr>
              <a:t>This is particularly important in conflict situations that can easily create a stalemate. Recognize that we're all working from the knowledge and experiences we have — rather than judging the person as right or wrong or good or bad.</a:t>
            </a:r>
            <a:br>
              <a:rPr lang="en-US" sz="1800" dirty="0">
                <a:solidFill>
                  <a:schemeClr val="tx1"/>
                </a:solidFill>
              </a:rPr>
            </a:br>
            <a:br>
              <a:rPr lang="en-US" sz="1800" dirty="0">
                <a:solidFill>
                  <a:schemeClr val="tx1"/>
                </a:solidFill>
              </a:rPr>
            </a:br>
            <a:r>
              <a:rPr lang="en-US" sz="1800" b="1" dirty="0">
                <a:solidFill>
                  <a:schemeClr val="tx1"/>
                </a:solidFill>
              </a:rPr>
              <a:t>In addition to looking </a:t>
            </a:r>
            <a:r>
              <a:rPr lang="en-US" sz="1800" dirty="0">
                <a:solidFill>
                  <a:schemeClr val="tx1"/>
                </a:solidFill>
              </a:rPr>
              <a:t>at the person's point of view, actually validate it. Let them know you understand where they're coming from and that their perspective has merit.</a:t>
            </a:r>
            <a:br>
              <a:rPr lang="en-US" sz="1800" dirty="0">
                <a:solidFill>
                  <a:schemeClr val="tx1"/>
                </a:solidFill>
              </a:rPr>
            </a:br>
            <a:br>
              <a:rPr lang="en-US" sz="1800" dirty="0">
                <a:solidFill>
                  <a:schemeClr val="tx1"/>
                </a:solidFill>
              </a:rPr>
            </a:br>
            <a:r>
              <a:rPr lang="en-US" sz="1800" b="1" dirty="0">
                <a:solidFill>
                  <a:schemeClr val="tx1"/>
                </a:solidFill>
              </a:rPr>
              <a:t>Examine your own attitude and motives. </a:t>
            </a:r>
            <a:r>
              <a:rPr lang="en-US" sz="1800" dirty="0">
                <a:solidFill>
                  <a:schemeClr val="tx1"/>
                </a:solidFill>
              </a:rPr>
              <a:t>Do you just want to be right, to prove a point or win the argument, or are you truly interested in the best outcome or solution, even if it's not yours?</a:t>
            </a:r>
            <a:br>
              <a:rPr lang="en-US" sz="1800" dirty="0">
                <a:solidFill>
                  <a:schemeClr val="tx1"/>
                </a:solidFill>
              </a:rPr>
            </a:br>
            <a:br>
              <a:rPr lang="en-US" sz="1800" dirty="0">
                <a:solidFill>
                  <a:schemeClr val="tx1"/>
                </a:solidFill>
              </a:rPr>
            </a:br>
            <a:r>
              <a:rPr lang="en-US" sz="1800" b="1" dirty="0">
                <a:solidFill>
                  <a:schemeClr val="tx1"/>
                </a:solidFill>
              </a:rPr>
              <a:t>Practice active listening </a:t>
            </a:r>
            <a:r>
              <a:rPr lang="en-US" sz="1800" dirty="0">
                <a:solidFill>
                  <a:schemeClr val="tx1"/>
                </a:solidFill>
              </a:rPr>
              <a:t>and reflect back what the other person is saying, so it's clear you both understand what's being communicated. When people feel heard, they tend to be more willing to cooperate and compromise.</a:t>
            </a:r>
            <a:br>
              <a:rPr lang="en-US" sz="1800" dirty="0">
                <a:solidFill>
                  <a:schemeClr val="tx1"/>
                </a:solidFill>
              </a:rPr>
            </a:br>
            <a:br>
              <a:rPr lang="en-US" sz="1800" b="1" dirty="0">
                <a:solidFill>
                  <a:schemeClr val="tx1"/>
                </a:solidFill>
              </a:rPr>
            </a:br>
            <a:r>
              <a:rPr lang="en-US" sz="1800" b="1" dirty="0">
                <a:solidFill>
                  <a:schemeClr val="tx1"/>
                </a:solidFill>
              </a:rPr>
              <a:t>Understand the person you're talking to. </a:t>
            </a:r>
            <a:r>
              <a:rPr lang="en-US" sz="1800" dirty="0">
                <a:solidFill>
                  <a:schemeClr val="tx1"/>
                </a:solidFill>
              </a:rPr>
              <a:t>You can't have a one-size-fits-all approach to interacting with everyone in the workplace. You need to know how to finesse and tailor an interaction to the person involved, based on their personality, feelings, cultural orientation, and role/position. </a:t>
            </a:r>
            <a:endParaRPr lang="en-US" sz="1800" i="1" dirty="0">
              <a:solidFill>
                <a:schemeClr val="tx1"/>
              </a:solidFill>
            </a:endParaRPr>
          </a:p>
        </p:txBody>
      </p:sp>
      <p:sp>
        <p:nvSpPr>
          <p:cNvPr id="2" name="Slide Number Placeholder 1">
            <a:extLst>
              <a:ext uri="{FF2B5EF4-FFF2-40B4-BE49-F238E27FC236}">
                <a16:creationId xmlns:a16="http://schemas.microsoft.com/office/drawing/2014/main" id="{FFDF1257-7514-4C70-81AF-13F8D4C196C6}"/>
              </a:ext>
            </a:extLst>
          </p:cNvPr>
          <p:cNvSpPr>
            <a:spLocks noGrp="1"/>
          </p:cNvSpPr>
          <p:nvPr>
            <p:ph type="sldNum" sz="quarter" idx="12"/>
          </p:nvPr>
        </p:nvSpPr>
        <p:spPr/>
        <p:txBody>
          <a:bodyPr/>
          <a:lstStyle/>
          <a:p>
            <a:r>
              <a:rPr lang="en-US" dirty="0"/>
              <a:t>41</a:t>
            </a:r>
          </a:p>
        </p:txBody>
      </p:sp>
    </p:spTree>
    <p:custDataLst>
      <p:tags r:id="rId1"/>
    </p:custDataLst>
    <p:extLst>
      <p:ext uri="{BB962C8B-B14F-4D97-AF65-F5344CB8AC3E}">
        <p14:creationId xmlns:p14="http://schemas.microsoft.com/office/powerpoint/2010/main" val="36073894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FE86E5D3-A5EC-4B32-A304-0EB2B4D0554D}"/>
              </a:ext>
            </a:extLst>
          </p:cNvPr>
          <p:cNvSpPr>
            <a:spLocks noGrp="1"/>
          </p:cNvSpPr>
          <p:nvPr>
            <p:ph type="title"/>
          </p:nvPr>
        </p:nvSpPr>
        <p:spPr>
          <a:xfrm>
            <a:off x="655093" y="1166525"/>
            <a:ext cx="7929349" cy="2711143"/>
          </a:xfrm>
        </p:spPr>
        <p:txBody>
          <a:bodyPr>
            <a:noAutofit/>
          </a:bodyPr>
          <a:lstStyle/>
          <a:p>
            <a:r>
              <a:rPr lang="en-US" sz="2400" i="1" dirty="0">
                <a:solidFill>
                  <a:schemeClr val="tx1"/>
                </a:solidFill>
              </a:rPr>
              <a:t>“We are being judged by a new yardstick; not just how smart we are, or by our qualifications and expertise, but also how well  we handle ourselves and each other…”</a:t>
            </a:r>
            <a:br>
              <a:rPr lang="en-US" sz="2400" i="1" dirty="0">
                <a:solidFill>
                  <a:schemeClr val="tx1"/>
                </a:solidFill>
              </a:rPr>
            </a:br>
            <a:br>
              <a:rPr lang="en-US" sz="2400" i="1" dirty="0">
                <a:solidFill>
                  <a:schemeClr val="tx1"/>
                </a:solidFill>
              </a:rPr>
            </a:br>
            <a:r>
              <a:rPr lang="en-US" b="1" dirty="0">
                <a:solidFill>
                  <a:schemeClr val="tx1"/>
                </a:solidFill>
              </a:rPr>
              <a:t>									</a:t>
            </a:r>
            <a:r>
              <a:rPr lang="en-US" sz="2000" b="1" i="1" dirty="0">
                <a:solidFill>
                  <a:schemeClr val="tx1"/>
                </a:solidFill>
              </a:rPr>
              <a:t>		</a:t>
            </a:r>
            <a:r>
              <a:rPr lang="en-US" sz="2000" i="1" dirty="0">
                <a:solidFill>
                  <a:schemeClr val="tx1"/>
                </a:solidFill>
              </a:rPr>
              <a:t>Daniel Goleman, Ph.D.</a:t>
            </a:r>
          </a:p>
        </p:txBody>
      </p:sp>
      <p:sp>
        <p:nvSpPr>
          <p:cNvPr id="2" name="Slide Number Placeholder 1">
            <a:extLst>
              <a:ext uri="{FF2B5EF4-FFF2-40B4-BE49-F238E27FC236}">
                <a16:creationId xmlns:a16="http://schemas.microsoft.com/office/drawing/2014/main" id="{D4530DBF-8BD3-4224-BBF5-08C14CF5CBF8}"/>
              </a:ext>
            </a:extLst>
          </p:cNvPr>
          <p:cNvSpPr>
            <a:spLocks noGrp="1"/>
          </p:cNvSpPr>
          <p:nvPr>
            <p:ph type="sldNum" sz="quarter" idx="12"/>
          </p:nvPr>
        </p:nvSpPr>
        <p:spPr/>
        <p:txBody>
          <a:bodyPr/>
          <a:lstStyle/>
          <a:p>
            <a:r>
              <a:rPr lang="en-US" dirty="0"/>
              <a:t>42</a:t>
            </a:r>
          </a:p>
        </p:txBody>
      </p:sp>
    </p:spTree>
    <p:custDataLst>
      <p:tags r:id="rId1"/>
    </p:custDataLst>
    <p:extLst>
      <p:ext uri="{BB962C8B-B14F-4D97-AF65-F5344CB8AC3E}">
        <p14:creationId xmlns:p14="http://schemas.microsoft.com/office/powerpoint/2010/main" val="539299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Meeting Wrap-up</a:t>
            </a:r>
          </a:p>
        </p:txBody>
      </p:sp>
      <p:sp>
        <p:nvSpPr>
          <p:cNvPr id="3" name="Text Placeholder 2"/>
          <p:cNvSpPr>
            <a:spLocks noGrp="1"/>
          </p:cNvSpPr>
          <p:nvPr>
            <p:ph type="body" sz="quarter" idx="11"/>
          </p:nvPr>
        </p:nvSpPr>
        <p:spPr/>
        <p:txBody>
          <a:bodyPr/>
          <a:lstStyle/>
          <a:p>
            <a:r>
              <a:rPr lang="en-US" dirty="0"/>
              <a:t>Al Howell</a:t>
            </a:r>
          </a:p>
          <a:p>
            <a:endParaRPr lang="en-US" dirty="0"/>
          </a:p>
        </p:txBody>
      </p:sp>
    </p:spTree>
    <p:extLst>
      <p:ext uri="{BB962C8B-B14F-4D97-AF65-F5344CB8AC3E}">
        <p14:creationId xmlns:p14="http://schemas.microsoft.com/office/powerpoint/2010/main" val="19814458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AEE68-0D7E-45CB-A18C-0495D1DBC3CE}"/>
              </a:ext>
            </a:extLst>
          </p:cNvPr>
          <p:cNvSpPr>
            <a:spLocks noGrp="1"/>
          </p:cNvSpPr>
          <p:nvPr>
            <p:ph type="title"/>
          </p:nvPr>
        </p:nvSpPr>
        <p:spPr/>
        <p:txBody>
          <a:bodyPr/>
          <a:lstStyle/>
          <a:p>
            <a:pPr algn="ctr"/>
            <a:r>
              <a:rPr lang="en-US" b="1" dirty="0">
                <a:solidFill>
                  <a:schemeClr val="tx1"/>
                </a:solidFill>
              </a:rPr>
              <a:t>2019 HR Community Meeting </a:t>
            </a:r>
            <a:br>
              <a:rPr lang="en-US" b="1" dirty="0">
                <a:solidFill>
                  <a:schemeClr val="tx1"/>
                </a:solidFill>
              </a:rPr>
            </a:br>
            <a:r>
              <a:rPr lang="en-US" b="1" dirty="0">
                <a:solidFill>
                  <a:schemeClr val="tx1"/>
                </a:solidFill>
              </a:rPr>
              <a:t>Dates and Topics</a:t>
            </a:r>
          </a:p>
        </p:txBody>
      </p:sp>
      <p:sp>
        <p:nvSpPr>
          <p:cNvPr id="3" name="Content Placeholder 2">
            <a:extLst>
              <a:ext uri="{FF2B5EF4-FFF2-40B4-BE49-F238E27FC236}">
                <a16:creationId xmlns:a16="http://schemas.microsoft.com/office/drawing/2014/main" id="{60081000-FF0E-43D9-B8AB-4EBE3F5860A9}"/>
              </a:ext>
            </a:extLst>
          </p:cNvPr>
          <p:cNvSpPr>
            <a:spLocks noGrp="1"/>
          </p:cNvSpPr>
          <p:nvPr>
            <p:ph idx="1"/>
          </p:nvPr>
        </p:nvSpPr>
        <p:spPr>
          <a:xfrm>
            <a:off x="245327" y="1600200"/>
            <a:ext cx="8664497" cy="4525963"/>
          </a:xfrm>
        </p:spPr>
        <p:txBody>
          <a:bodyPr>
            <a:normAutofit/>
          </a:bodyPr>
          <a:lstStyle/>
          <a:p>
            <a:r>
              <a:rPr lang="en-US" sz="2000" b="1" dirty="0">
                <a:solidFill>
                  <a:schemeClr val="tx1"/>
                </a:solidFill>
              </a:rPr>
              <a:t>Tuesday, August 20</a:t>
            </a:r>
            <a:r>
              <a:rPr lang="en-US" sz="2000" b="1" baseline="30000" dirty="0">
                <a:solidFill>
                  <a:schemeClr val="tx1"/>
                </a:solidFill>
              </a:rPr>
              <a:t>th</a:t>
            </a:r>
            <a:r>
              <a:rPr lang="en-US" sz="2000" b="1" dirty="0">
                <a:solidFill>
                  <a:schemeClr val="tx1"/>
                </a:solidFill>
              </a:rPr>
              <a:t> 		</a:t>
            </a:r>
          </a:p>
          <a:p>
            <a:pPr marL="160020" indent="0">
              <a:buNone/>
            </a:pPr>
            <a:r>
              <a:rPr lang="en-US" sz="2000" b="1" dirty="0">
                <a:solidFill>
                  <a:schemeClr val="tx1"/>
                </a:solidFill>
              </a:rPr>
              <a:t>	Flexible Benefits Update</a:t>
            </a:r>
          </a:p>
          <a:p>
            <a:pPr marL="160020" indent="0">
              <a:buNone/>
            </a:pPr>
            <a:endParaRPr lang="en-US" sz="2000" b="1" dirty="0">
              <a:solidFill>
                <a:schemeClr val="tx1"/>
              </a:solidFill>
            </a:endParaRPr>
          </a:p>
          <a:p>
            <a:r>
              <a:rPr lang="en-US" sz="2000" b="1" dirty="0">
                <a:solidFill>
                  <a:schemeClr val="tx1"/>
                </a:solidFill>
              </a:rPr>
              <a:t>Tuesday, November 19</a:t>
            </a:r>
            <a:r>
              <a:rPr lang="en-US" sz="2000" b="1" baseline="30000" dirty="0">
                <a:solidFill>
                  <a:schemeClr val="tx1"/>
                </a:solidFill>
              </a:rPr>
              <a:t>th</a:t>
            </a:r>
            <a:r>
              <a:rPr lang="en-US" sz="2000" b="1" dirty="0">
                <a:solidFill>
                  <a:schemeClr val="tx1"/>
                </a:solidFill>
              </a:rPr>
              <a:t>	</a:t>
            </a:r>
          </a:p>
          <a:p>
            <a:pPr marL="160020" indent="0">
              <a:buNone/>
            </a:pPr>
            <a:r>
              <a:rPr lang="en-US" sz="2000" b="1" dirty="0">
                <a:solidFill>
                  <a:schemeClr val="tx1"/>
                </a:solidFill>
              </a:rPr>
              <a:t>	FMLA and ADA</a:t>
            </a:r>
          </a:p>
        </p:txBody>
      </p:sp>
    </p:spTree>
    <p:extLst>
      <p:ext uri="{BB962C8B-B14F-4D97-AF65-F5344CB8AC3E}">
        <p14:creationId xmlns:p14="http://schemas.microsoft.com/office/powerpoint/2010/main" val="40127317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856957"/>
          </a:xfrm>
        </p:spPr>
        <p:txBody>
          <a:bodyPr anchor="ctr">
            <a:normAutofit/>
          </a:bodyPr>
          <a:lstStyle/>
          <a:p>
            <a:pPr algn="ctr"/>
            <a:r>
              <a:rPr lang="en-US" sz="3600" dirty="0">
                <a:solidFill>
                  <a:srgbClr val="51284F"/>
                </a:solidFill>
                <a:latin typeface="DIN Pro Cond Bold" panose="020B0806020101010102" pitchFamily="34" charset="0"/>
              </a:rPr>
              <a:t>KEPRO Introduction </a:t>
            </a:r>
          </a:p>
        </p:txBody>
      </p:sp>
      <p:sp>
        <p:nvSpPr>
          <p:cNvPr id="9" name="Content Placeholder 2"/>
          <p:cNvSpPr>
            <a:spLocks noGrp="1"/>
          </p:cNvSpPr>
          <p:nvPr>
            <p:ph type="body" sz="quarter" idx="10"/>
          </p:nvPr>
        </p:nvSpPr>
        <p:spPr>
          <a:xfrm>
            <a:off x="227247" y="1261610"/>
            <a:ext cx="6167755" cy="4124765"/>
          </a:xfrm>
          <a:prstGeom prst="rect">
            <a:avLst/>
          </a:prstGeom>
        </p:spPr>
        <p:txBody>
          <a:bodyPr>
            <a:noAutofit/>
          </a:bodyPr>
          <a:lstStyle/>
          <a:p>
            <a:r>
              <a:rPr lang="en-US" sz="2000" dirty="0">
                <a:solidFill>
                  <a:srgbClr val="E98300"/>
                </a:solidFill>
              </a:rPr>
              <a:t>Who We Are</a:t>
            </a:r>
          </a:p>
          <a:p>
            <a:pPr marL="342900" indent="-342900">
              <a:buFont typeface="Arial" panose="020B0604020202020204" pitchFamily="34" charset="0"/>
              <a:buChar char="•"/>
            </a:pPr>
            <a:r>
              <a:rPr lang="en-US" sz="2000" b="0" dirty="0">
                <a:solidFill>
                  <a:schemeClr val="tx1"/>
                </a:solidFill>
                <a:cs typeface="Calibri" panose="020F0502020204030204" pitchFamily="34" charset="0"/>
              </a:rPr>
              <a:t>Since 1985, KEPRO has helped members lead healthier lives through clinical expertise, integrity and compassion. KEPRO was founded by physicians and clinical expertise is at the core of our organization.</a:t>
            </a:r>
          </a:p>
          <a:p>
            <a:pPr marL="342900" indent="-342900">
              <a:buFont typeface="Arial" panose="020B0604020202020204" pitchFamily="34" charset="0"/>
              <a:buChar char="•"/>
            </a:pPr>
            <a:r>
              <a:rPr lang="en-US" sz="2000" b="0" dirty="0">
                <a:solidFill>
                  <a:schemeClr val="tx1"/>
                </a:solidFill>
                <a:cs typeface="Calibri" panose="020F0502020204030204" pitchFamily="34" charset="0"/>
              </a:rPr>
              <a:t>Currently servicing over 250 Contracts within commercial, public and federal clients</a:t>
            </a:r>
          </a:p>
          <a:p>
            <a:pPr marL="342900" indent="-342900">
              <a:buFont typeface="Arial" panose="020B0604020202020204" pitchFamily="34" charset="0"/>
              <a:buChar char="•"/>
            </a:pPr>
            <a:r>
              <a:rPr lang="en-US" sz="2000" b="0" dirty="0">
                <a:solidFill>
                  <a:schemeClr val="tx1"/>
                </a:solidFill>
                <a:cs typeface="Calibri" panose="020F0502020204030204" pitchFamily="34" charset="0"/>
              </a:rPr>
              <a:t>URAC accredited in UM, CM, DM</a:t>
            </a:r>
          </a:p>
          <a:p>
            <a:pPr marL="342900" indent="-342900">
              <a:buFont typeface="Arial" panose="020B0604020202020204" pitchFamily="34" charset="0"/>
              <a:buChar char="•"/>
            </a:pPr>
            <a:r>
              <a:rPr lang="en-US" sz="2000" b="0" dirty="0">
                <a:solidFill>
                  <a:schemeClr val="tx1"/>
                </a:solidFill>
                <a:cs typeface="Calibri" panose="020F0502020204030204" pitchFamily="34" charset="0"/>
              </a:rPr>
              <a:t>16 offices and more than 1,400 employees</a:t>
            </a:r>
          </a:p>
          <a:p>
            <a:pPr marL="342900" indent="-342900">
              <a:buFont typeface="Arial" panose="020B0604020202020204" pitchFamily="34" charset="0"/>
              <a:buChar char="•"/>
            </a:pPr>
            <a:r>
              <a:rPr lang="en-US" sz="2000" b="0" dirty="0">
                <a:solidFill>
                  <a:schemeClr val="tx1"/>
                </a:solidFill>
                <a:cs typeface="Calibri" panose="020F0502020204030204" pitchFamily="34" charset="0"/>
              </a:rPr>
              <a:t>EAP provider network 15K</a:t>
            </a:r>
          </a:p>
          <a:p>
            <a:pPr marL="0" indent="0">
              <a:buNone/>
            </a:pPr>
            <a:endParaRPr lang="en-US" sz="1800" dirty="0"/>
          </a:p>
        </p:txBody>
      </p:sp>
      <p:pic>
        <p:nvPicPr>
          <p:cNvPr id="3" name="Picture 2"/>
          <p:cNvPicPr>
            <a:picLocks noChangeAspect="1"/>
          </p:cNvPicPr>
          <p:nvPr/>
        </p:nvPicPr>
        <p:blipFill>
          <a:blip r:embed="rId3"/>
          <a:stretch>
            <a:fillRect/>
          </a:stretch>
        </p:blipFill>
        <p:spPr>
          <a:xfrm>
            <a:off x="6968190" y="1773619"/>
            <a:ext cx="2049745" cy="332585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5758" y="5004168"/>
            <a:ext cx="952985" cy="1839791"/>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1088" y="4997318"/>
            <a:ext cx="958299" cy="1850049"/>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42338" y="5008746"/>
            <a:ext cx="952379" cy="1838621"/>
          </a:xfrm>
          <a:prstGeom prst="rect">
            <a:avLst/>
          </a:prstGeom>
        </p:spPr>
      </p:pic>
      <p:sp>
        <p:nvSpPr>
          <p:cNvPr id="4" name="TextBox 3">
            <a:extLst>
              <a:ext uri="{FF2B5EF4-FFF2-40B4-BE49-F238E27FC236}">
                <a16:creationId xmlns:a16="http://schemas.microsoft.com/office/drawing/2014/main" id="{C424ED94-CB23-46AA-9D87-B5AE63F4DCCD}"/>
              </a:ext>
            </a:extLst>
          </p:cNvPr>
          <p:cNvSpPr txBox="1"/>
          <p:nvPr/>
        </p:nvSpPr>
        <p:spPr>
          <a:xfrm>
            <a:off x="7993062" y="6536182"/>
            <a:ext cx="601884" cy="307777"/>
          </a:xfrm>
          <a:prstGeom prst="rect">
            <a:avLst/>
          </a:prstGeom>
          <a:noFill/>
        </p:spPr>
        <p:txBody>
          <a:bodyPr wrap="square" rtlCol="0">
            <a:spAutoFit/>
          </a:bodyPr>
          <a:lstStyle/>
          <a:p>
            <a:pPr algn="ctr"/>
            <a:r>
              <a:rPr lang="en-US" sz="1400" dirty="0"/>
              <a:t>2</a:t>
            </a:r>
          </a:p>
        </p:txBody>
      </p:sp>
    </p:spTree>
    <p:extLst>
      <p:ext uri="{BB962C8B-B14F-4D97-AF65-F5344CB8AC3E}">
        <p14:creationId xmlns:p14="http://schemas.microsoft.com/office/powerpoint/2010/main" val="36949225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AEE68-0D7E-45CB-A18C-0495D1DBC3CE}"/>
              </a:ext>
            </a:extLst>
          </p:cNvPr>
          <p:cNvSpPr>
            <a:spLocks noGrp="1"/>
          </p:cNvSpPr>
          <p:nvPr>
            <p:ph type="title"/>
          </p:nvPr>
        </p:nvSpPr>
        <p:spPr/>
        <p:txBody>
          <a:bodyPr/>
          <a:lstStyle/>
          <a:p>
            <a:pPr algn="ctr"/>
            <a:r>
              <a:rPr lang="en-US" b="1" dirty="0">
                <a:solidFill>
                  <a:schemeClr val="tx1"/>
                </a:solidFill>
              </a:rPr>
              <a:t>Other Upcoming HR Meetings</a:t>
            </a:r>
          </a:p>
        </p:txBody>
      </p:sp>
      <p:sp>
        <p:nvSpPr>
          <p:cNvPr id="3" name="Content Placeholder 2">
            <a:extLst>
              <a:ext uri="{FF2B5EF4-FFF2-40B4-BE49-F238E27FC236}">
                <a16:creationId xmlns:a16="http://schemas.microsoft.com/office/drawing/2014/main" id="{60081000-FF0E-43D9-B8AB-4EBE3F5860A9}"/>
              </a:ext>
            </a:extLst>
          </p:cNvPr>
          <p:cNvSpPr>
            <a:spLocks noGrp="1"/>
          </p:cNvSpPr>
          <p:nvPr>
            <p:ph idx="1"/>
          </p:nvPr>
        </p:nvSpPr>
        <p:spPr>
          <a:xfrm>
            <a:off x="245327" y="1600200"/>
            <a:ext cx="8664497" cy="4525963"/>
          </a:xfrm>
        </p:spPr>
        <p:txBody>
          <a:bodyPr>
            <a:normAutofit lnSpcReduction="10000"/>
          </a:bodyPr>
          <a:lstStyle/>
          <a:p>
            <a:pPr marL="160020" indent="0">
              <a:buNone/>
            </a:pPr>
            <a:endParaRPr lang="en-US" sz="2000" b="1" dirty="0">
              <a:solidFill>
                <a:schemeClr val="tx1"/>
              </a:solidFill>
            </a:endParaRPr>
          </a:p>
          <a:p>
            <a:r>
              <a:rPr lang="en-US" sz="2000" b="1" dirty="0">
                <a:solidFill>
                  <a:schemeClr val="tx1"/>
                </a:solidFill>
              </a:rPr>
              <a:t>Wednesday, June 12</a:t>
            </a:r>
            <a:r>
              <a:rPr lang="en-US" sz="2000" b="1" baseline="30000" dirty="0">
                <a:solidFill>
                  <a:schemeClr val="tx1"/>
                </a:solidFill>
              </a:rPr>
              <a:t>th</a:t>
            </a:r>
            <a:endParaRPr lang="en-US" sz="2000" b="1" dirty="0">
              <a:solidFill>
                <a:schemeClr val="tx1"/>
              </a:solidFill>
            </a:endParaRPr>
          </a:p>
          <a:p>
            <a:pPr marL="160020" indent="0">
              <a:buNone/>
            </a:pPr>
            <a:r>
              <a:rPr lang="en-US" sz="2000" b="1" dirty="0">
                <a:solidFill>
                  <a:schemeClr val="tx1"/>
                </a:solidFill>
              </a:rPr>
              <a:t>   HR Practices Advisory Committee Meeting</a:t>
            </a:r>
          </a:p>
          <a:p>
            <a:pPr marL="160020" indent="0">
              <a:spcBef>
                <a:spcPts val="0"/>
              </a:spcBef>
              <a:buNone/>
            </a:pPr>
            <a:r>
              <a:rPr lang="en-US" sz="2000" b="1" dirty="0">
                <a:solidFill>
                  <a:schemeClr val="tx1"/>
                </a:solidFill>
              </a:rPr>
              <a:t>   </a:t>
            </a:r>
            <a:r>
              <a:rPr lang="en-US" i="1" dirty="0">
                <a:solidFill>
                  <a:schemeClr val="tx1"/>
                </a:solidFill>
              </a:rPr>
              <a:t>*meetings are held monthly on the second Wednesday of each month thru the end of the year</a:t>
            </a:r>
          </a:p>
          <a:p>
            <a:pPr marL="160020" indent="0">
              <a:buNone/>
            </a:pPr>
            <a:endParaRPr lang="en-US" sz="2000" b="1" dirty="0">
              <a:solidFill>
                <a:schemeClr val="tx1"/>
              </a:solidFill>
            </a:endParaRPr>
          </a:p>
          <a:p>
            <a:r>
              <a:rPr lang="en-US" sz="2000" b="1" dirty="0">
                <a:solidFill>
                  <a:schemeClr val="tx1"/>
                </a:solidFill>
              </a:rPr>
              <a:t>Tuesday, July 9</a:t>
            </a:r>
            <a:r>
              <a:rPr lang="en-US" sz="2000" b="1" baseline="30000" dirty="0">
                <a:solidFill>
                  <a:schemeClr val="tx1"/>
                </a:solidFill>
              </a:rPr>
              <a:t>th</a:t>
            </a:r>
            <a:endParaRPr lang="en-US" sz="2000" b="1" dirty="0">
              <a:solidFill>
                <a:schemeClr val="tx1"/>
              </a:solidFill>
            </a:endParaRPr>
          </a:p>
          <a:p>
            <a:pPr marL="160020" indent="0">
              <a:buNone/>
            </a:pPr>
            <a:r>
              <a:rPr lang="en-US" sz="2000" b="1" dirty="0">
                <a:solidFill>
                  <a:schemeClr val="tx1"/>
                </a:solidFill>
              </a:rPr>
              <a:t>   Employee Benefit Plan Council/State Personnel Board Meeting</a:t>
            </a:r>
          </a:p>
          <a:p>
            <a:pPr marL="160020" indent="0">
              <a:buNone/>
            </a:pPr>
            <a:r>
              <a:rPr lang="en-US" sz="2000" b="1" dirty="0">
                <a:solidFill>
                  <a:schemeClr val="tx1"/>
                </a:solidFill>
              </a:rPr>
              <a:t>   </a:t>
            </a:r>
            <a:r>
              <a:rPr lang="en-US" i="1" dirty="0">
                <a:solidFill>
                  <a:schemeClr val="tx1"/>
                </a:solidFill>
              </a:rPr>
              <a:t>*other meetings are also scheduled for September 10, 2019 and November 12, 2019</a:t>
            </a:r>
          </a:p>
          <a:p>
            <a:endParaRPr lang="en-US" sz="2000" b="1" dirty="0">
              <a:solidFill>
                <a:schemeClr val="tx1"/>
              </a:solidFill>
            </a:endParaRPr>
          </a:p>
          <a:p>
            <a:r>
              <a:rPr lang="en-US" sz="2000" b="1" dirty="0">
                <a:solidFill>
                  <a:schemeClr val="tx1"/>
                </a:solidFill>
              </a:rPr>
              <a:t>Wednesday, July 17</a:t>
            </a:r>
            <a:r>
              <a:rPr lang="en-US" sz="2000" b="1" baseline="30000" dirty="0">
                <a:solidFill>
                  <a:schemeClr val="tx1"/>
                </a:solidFill>
              </a:rPr>
              <a:t>th</a:t>
            </a:r>
            <a:r>
              <a:rPr lang="en-US" sz="2000" b="1" dirty="0">
                <a:solidFill>
                  <a:schemeClr val="tx1"/>
                </a:solidFill>
              </a:rPr>
              <a:t> </a:t>
            </a:r>
          </a:p>
          <a:p>
            <a:pPr marL="160020" indent="0">
              <a:buNone/>
            </a:pPr>
            <a:r>
              <a:rPr lang="en-US" sz="2000" b="1" dirty="0">
                <a:solidFill>
                  <a:schemeClr val="tx1"/>
                </a:solidFill>
              </a:rPr>
              <a:t>   Team Georgia Careers User Group Meeting</a:t>
            </a:r>
          </a:p>
          <a:p>
            <a:endParaRPr lang="en-US" sz="2000" b="1" dirty="0">
              <a:solidFill>
                <a:schemeClr val="tx1"/>
              </a:solidFill>
            </a:endParaRPr>
          </a:p>
          <a:p>
            <a:r>
              <a:rPr lang="en-US" sz="2000" b="1" dirty="0">
                <a:solidFill>
                  <a:schemeClr val="tx1"/>
                </a:solidFill>
              </a:rPr>
              <a:t>CSPA Conference in Savannah  September 4-6</a:t>
            </a:r>
          </a:p>
          <a:p>
            <a:endParaRPr lang="en-US" sz="2000" b="1" dirty="0">
              <a:solidFill>
                <a:schemeClr val="tx1"/>
              </a:solidFill>
            </a:endParaRPr>
          </a:p>
          <a:p>
            <a:endParaRPr lang="en-US" sz="2000" b="1" dirty="0">
              <a:solidFill>
                <a:schemeClr val="tx1"/>
              </a:solidFill>
            </a:endParaRPr>
          </a:p>
        </p:txBody>
      </p:sp>
    </p:spTree>
    <p:extLst>
      <p:ext uri="{BB962C8B-B14F-4D97-AF65-F5344CB8AC3E}">
        <p14:creationId xmlns:p14="http://schemas.microsoft.com/office/powerpoint/2010/main" val="29557675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404-463-7054</a:t>
            </a:r>
          </a:p>
        </p:txBody>
      </p:sp>
      <p:sp>
        <p:nvSpPr>
          <p:cNvPr id="3" name="Text Placeholder 2"/>
          <p:cNvSpPr>
            <a:spLocks noGrp="1"/>
          </p:cNvSpPr>
          <p:nvPr>
            <p:ph type="body" sz="quarter" idx="13"/>
          </p:nvPr>
        </p:nvSpPr>
        <p:spPr>
          <a:ln>
            <a:solidFill>
              <a:schemeClr val="accent2">
                <a:lumMod val="75000"/>
              </a:schemeClr>
            </a:solidFill>
          </a:ln>
        </p:spPr>
        <p:txBody>
          <a:bodyPr/>
          <a:lstStyle/>
          <a:p>
            <a:endParaRPr lang="en-US" dirty="0"/>
          </a:p>
        </p:txBody>
      </p:sp>
    </p:spTree>
    <p:extLst>
      <p:ext uri="{BB962C8B-B14F-4D97-AF65-F5344CB8AC3E}">
        <p14:creationId xmlns:p14="http://schemas.microsoft.com/office/powerpoint/2010/main" val="38091371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247" y="387518"/>
            <a:ext cx="8745304" cy="625641"/>
          </a:xfrm>
        </p:spPr>
        <p:txBody>
          <a:bodyPr/>
          <a:lstStyle/>
          <a:p>
            <a:r>
              <a:rPr lang="en-US" dirty="0"/>
              <a:t>State of Georgia – Member Support</a:t>
            </a:r>
          </a:p>
        </p:txBody>
      </p:sp>
      <p:sp>
        <p:nvSpPr>
          <p:cNvPr id="3" name="Text Placeholder 2"/>
          <p:cNvSpPr>
            <a:spLocks noGrp="1"/>
          </p:cNvSpPr>
          <p:nvPr>
            <p:ph type="body" sz="quarter" idx="10"/>
          </p:nvPr>
        </p:nvSpPr>
        <p:spPr>
          <a:xfrm>
            <a:off x="227247" y="1259893"/>
            <a:ext cx="8745304" cy="5183769"/>
          </a:xfrm>
        </p:spPr>
        <p:txBody>
          <a:bodyPr/>
          <a:lstStyle/>
          <a:p>
            <a:r>
              <a:rPr lang="en-US" sz="2000" dirty="0">
                <a:solidFill>
                  <a:srgbClr val="E98300"/>
                </a:solidFill>
              </a:rPr>
              <a:t>Counseling &amp; Member Support</a:t>
            </a:r>
          </a:p>
          <a:p>
            <a:pPr marL="285750" indent="-285750">
              <a:buSzPct val="110000"/>
              <a:buFont typeface="Arial" panose="020B0604020202020204" pitchFamily="34" charset="0"/>
              <a:buChar char="•"/>
            </a:pPr>
            <a:r>
              <a:rPr lang="en-US" sz="2000" b="0" dirty="0">
                <a:solidFill>
                  <a:schemeClr val="tx1"/>
                </a:solidFill>
              </a:rPr>
              <a:t>24/7/365 clinical support</a:t>
            </a:r>
          </a:p>
          <a:p>
            <a:pPr marL="285750" indent="-285750">
              <a:buSzPct val="110000"/>
              <a:buFont typeface="Arial" panose="020B0604020202020204" pitchFamily="34" charset="0"/>
              <a:buChar char="•"/>
            </a:pPr>
            <a:r>
              <a:rPr lang="en-US" sz="2000" b="0" dirty="0">
                <a:solidFill>
                  <a:schemeClr val="tx1"/>
                </a:solidFill>
              </a:rPr>
              <a:t>100% of calls answered by KEPRO Masters level counselors</a:t>
            </a:r>
          </a:p>
          <a:p>
            <a:pPr marL="285750" indent="-285750">
              <a:buSzPct val="110000"/>
              <a:buFont typeface="Arial" panose="020B0604020202020204" pitchFamily="34" charset="0"/>
              <a:buChar char="•"/>
            </a:pPr>
            <a:r>
              <a:rPr lang="en-US" sz="2000" b="0" dirty="0">
                <a:solidFill>
                  <a:schemeClr val="tx1"/>
                </a:solidFill>
              </a:rPr>
              <a:t>4, 6 &amp; 8 Face to Face models</a:t>
            </a:r>
          </a:p>
          <a:p>
            <a:pPr marL="285750" indent="-285750">
              <a:buSzPct val="110000"/>
              <a:buFont typeface="Arial" panose="020B0604020202020204" pitchFamily="34" charset="0"/>
              <a:buChar char="•"/>
            </a:pPr>
            <a:r>
              <a:rPr lang="en-US" sz="2000" b="0" dirty="0">
                <a:solidFill>
                  <a:schemeClr val="tx1"/>
                </a:solidFill>
              </a:rPr>
              <a:t>Georgia and nationwide network of EAP providers</a:t>
            </a:r>
          </a:p>
          <a:p>
            <a:pPr marL="285750" indent="-285750">
              <a:buSzPct val="110000"/>
              <a:buFont typeface="Arial" panose="020B0604020202020204" pitchFamily="34" charset="0"/>
              <a:buChar char="•"/>
            </a:pPr>
            <a:r>
              <a:rPr lang="en-US" sz="2000" b="0" dirty="0">
                <a:solidFill>
                  <a:schemeClr val="tx1"/>
                </a:solidFill>
              </a:rPr>
              <a:t>100% follow up and appointment setting</a:t>
            </a:r>
          </a:p>
          <a:p>
            <a:pPr marL="285750" indent="-285750">
              <a:buSzPct val="110000"/>
              <a:buFont typeface="Arial" panose="020B0604020202020204" pitchFamily="34" charset="0"/>
              <a:buChar char="•"/>
            </a:pPr>
            <a:r>
              <a:rPr lang="en-US" sz="2000" b="0" dirty="0">
                <a:solidFill>
                  <a:schemeClr val="tx1"/>
                </a:solidFill>
              </a:rPr>
              <a:t>Work Life Services:</a:t>
            </a:r>
          </a:p>
          <a:p>
            <a:pPr marL="690563" indent="-354013">
              <a:buFont typeface="Courier New" panose="02070309020205020404" pitchFamily="49" charset="0"/>
              <a:buChar char="o"/>
            </a:pPr>
            <a:r>
              <a:rPr lang="en-US" sz="2000" b="0" dirty="0">
                <a:solidFill>
                  <a:schemeClr val="tx1"/>
                </a:solidFill>
              </a:rPr>
              <a:t>Legal &amp; Financial Consultation</a:t>
            </a:r>
          </a:p>
          <a:p>
            <a:pPr marL="690563" indent="-354013">
              <a:buFont typeface="Courier New" panose="02070309020205020404" pitchFamily="49" charset="0"/>
              <a:buChar char="o"/>
            </a:pPr>
            <a:r>
              <a:rPr lang="en-US" sz="2000" b="0" dirty="0">
                <a:solidFill>
                  <a:schemeClr val="tx1"/>
                </a:solidFill>
              </a:rPr>
              <a:t>Child, Eldercare and Daily Living Support</a:t>
            </a:r>
          </a:p>
          <a:p>
            <a:pPr marL="690563" indent="-354013">
              <a:buFont typeface="Courier New" panose="02070309020205020404" pitchFamily="49" charset="0"/>
              <a:buChar char="o"/>
            </a:pPr>
            <a:r>
              <a:rPr lang="en-US" sz="2000" b="0" dirty="0">
                <a:solidFill>
                  <a:schemeClr val="tx1"/>
                </a:solidFill>
              </a:rPr>
              <a:t>Geriatric Case Management optional</a:t>
            </a:r>
          </a:p>
          <a:p>
            <a:pPr marL="285750" indent="-285750">
              <a:buSzPct val="110000"/>
              <a:buFont typeface="Arial" panose="020B0604020202020204" pitchFamily="34" charset="0"/>
              <a:buChar char="•"/>
            </a:pPr>
            <a:r>
              <a:rPr lang="en-US" sz="2000" b="0" dirty="0">
                <a:solidFill>
                  <a:schemeClr val="tx1"/>
                </a:solidFill>
              </a:rPr>
              <a:t>EAPHelplink.com</a:t>
            </a:r>
          </a:p>
          <a:p>
            <a:pPr marL="685800" indent="-342900">
              <a:buSzPct val="100000"/>
              <a:buFont typeface="Courier New" panose="02070309020205020404" pitchFamily="49" charset="0"/>
              <a:buChar char="o"/>
            </a:pPr>
            <a:r>
              <a:rPr lang="en-US" sz="2000" b="0" dirty="0">
                <a:solidFill>
                  <a:schemeClr val="tx1"/>
                </a:solidFill>
              </a:rPr>
              <a:t>Robust website designed to support program </a:t>
            </a:r>
          </a:p>
          <a:p>
            <a:pPr marL="685800" indent="-342900">
              <a:buSzPct val="100000"/>
              <a:buFont typeface="Courier New" panose="02070309020205020404" pitchFamily="49" charset="0"/>
              <a:buChar char="o"/>
            </a:pPr>
            <a:r>
              <a:rPr lang="en-US" sz="2000" b="0" dirty="0">
                <a:solidFill>
                  <a:schemeClr val="tx1"/>
                </a:solidFill>
              </a:rPr>
              <a:t>Co-Branded</a:t>
            </a:r>
          </a:p>
          <a:p>
            <a:endParaRPr lang="en-US" dirty="0"/>
          </a:p>
        </p:txBody>
      </p:sp>
      <p:sp>
        <p:nvSpPr>
          <p:cNvPr id="4" name="TextBox 3">
            <a:extLst>
              <a:ext uri="{FF2B5EF4-FFF2-40B4-BE49-F238E27FC236}">
                <a16:creationId xmlns:a16="http://schemas.microsoft.com/office/drawing/2014/main" id="{534A6816-1A1B-4131-9051-F2FDBFD66D57}"/>
              </a:ext>
            </a:extLst>
          </p:cNvPr>
          <p:cNvSpPr txBox="1"/>
          <p:nvPr/>
        </p:nvSpPr>
        <p:spPr>
          <a:xfrm>
            <a:off x="7998107" y="6536507"/>
            <a:ext cx="601884" cy="307777"/>
          </a:xfrm>
          <a:prstGeom prst="rect">
            <a:avLst/>
          </a:prstGeom>
          <a:noFill/>
        </p:spPr>
        <p:txBody>
          <a:bodyPr wrap="square" rtlCol="0">
            <a:spAutoFit/>
          </a:bodyPr>
          <a:lstStyle/>
          <a:p>
            <a:pPr algn="ctr"/>
            <a:r>
              <a:rPr lang="en-US" sz="1400" dirty="0"/>
              <a:t>3</a:t>
            </a:r>
          </a:p>
        </p:txBody>
      </p:sp>
    </p:spTree>
    <p:extLst>
      <p:ext uri="{BB962C8B-B14F-4D97-AF65-F5344CB8AC3E}">
        <p14:creationId xmlns:p14="http://schemas.microsoft.com/office/powerpoint/2010/main" val="36312260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247" y="419604"/>
            <a:ext cx="8745304" cy="625641"/>
          </a:xfrm>
        </p:spPr>
        <p:txBody>
          <a:bodyPr/>
          <a:lstStyle/>
          <a:p>
            <a:r>
              <a:rPr lang="en-US" dirty="0"/>
              <a:t>Organizational Support</a:t>
            </a:r>
          </a:p>
        </p:txBody>
      </p:sp>
      <p:sp>
        <p:nvSpPr>
          <p:cNvPr id="3" name="Text Placeholder 2"/>
          <p:cNvSpPr>
            <a:spLocks noGrp="1"/>
          </p:cNvSpPr>
          <p:nvPr>
            <p:ph type="body" sz="quarter" idx="10"/>
          </p:nvPr>
        </p:nvSpPr>
        <p:spPr>
          <a:xfrm>
            <a:off x="227247" y="1259894"/>
            <a:ext cx="8745304" cy="5326644"/>
          </a:xfrm>
        </p:spPr>
        <p:txBody>
          <a:bodyPr/>
          <a:lstStyle/>
          <a:p>
            <a:r>
              <a:rPr lang="en-US" sz="2000" dirty="0">
                <a:solidFill>
                  <a:srgbClr val="E98300"/>
                </a:solidFill>
              </a:rPr>
              <a:t>Organizational Services</a:t>
            </a:r>
          </a:p>
          <a:p>
            <a:pPr marL="285750" indent="-285750">
              <a:buSzPct val="110000"/>
              <a:buFont typeface="Arial" panose="020B0604020202020204" pitchFamily="34" charset="0"/>
              <a:buChar char="•"/>
            </a:pPr>
            <a:r>
              <a:rPr lang="en-US" b="0" dirty="0">
                <a:solidFill>
                  <a:schemeClr val="tx1"/>
                </a:solidFill>
              </a:rPr>
              <a:t>24/7/365 clinical support for leadership</a:t>
            </a:r>
          </a:p>
          <a:p>
            <a:pPr marL="288925" indent="-288925">
              <a:buSzPct val="110000"/>
              <a:buFont typeface="Arial" panose="020B0604020202020204" pitchFamily="34" charset="0"/>
              <a:buChar char="•"/>
            </a:pPr>
            <a:r>
              <a:rPr lang="en-US" b="0" dirty="0">
                <a:solidFill>
                  <a:schemeClr val="tx1"/>
                </a:solidFill>
              </a:rPr>
              <a:t>Management consultation and support related to employee performance concerns</a:t>
            </a:r>
          </a:p>
          <a:p>
            <a:pPr marL="288925" indent="-288925">
              <a:buSzPct val="110000"/>
              <a:buFont typeface="Arial" panose="020B0604020202020204" pitchFamily="34" charset="0"/>
              <a:buChar char="•"/>
            </a:pPr>
            <a:r>
              <a:rPr lang="en-US" b="0" dirty="0">
                <a:solidFill>
                  <a:schemeClr val="tx1"/>
                </a:solidFill>
              </a:rPr>
              <a:t>Access to expert team of workplace specialists with experience in:</a:t>
            </a:r>
          </a:p>
          <a:p>
            <a:pPr marL="685800" indent="-342900">
              <a:buFont typeface="Courier New" panose="02070309020205020404" pitchFamily="49" charset="0"/>
              <a:buChar char="o"/>
            </a:pPr>
            <a:r>
              <a:rPr lang="en-US" b="0" dirty="0">
                <a:solidFill>
                  <a:schemeClr val="tx1"/>
                </a:solidFill>
              </a:rPr>
              <a:t>Work place violence prevention</a:t>
            </a:r>
          </a:p>
          <a:p>
            <a:pPr marL="685800" indent="-342900">
              <a:buFont typeface="Courier New" panose="02070309020205020404" pitchFamily="49" charset="0"/>
              <a:buChar char="o"/>
            </a:pPr>
            <a:r>
              <a:rPr lang="en-US" b="0" dirty="0">
                <a:solidFill>
                  <a:schemeClr val="tx1"/>
                </a:solidFill>
              </a:rPr>
              <a:t>Aberrant employee behavior</a:t>
            </a:r>
          </a:p>
          <a:p>
            <a:pPr marL="685800" indent="-342900">
              <a:buFont typeface="Courier New" panose="02070309020205020404" pitchFamily="49" charset="0"/>
              <a:buChar char="o"/>
            </a:pPr>
            <a:r>
              <a:rPr lang="en-US" b="0" dirty="0">
                <a:solidFill>
                  <a:schemeClr val="tx1"/>
                </a:solidFill>
              </a:rPr>
              <a:t>Critical incident support – telephonic and onsite CIS</a:t>
            </a:r>
          </a:p>
          <a:p>
            <a:pPr marL="685800" indent="-342900">
              <a:buFont typeface="Courier New" panose="02070309020205020404" pitchFamily="49" charset="0"/>
              <a:buChar char="o"/>
            </a:pPr>
            <a:r>
              <a:rPr lang="en-US" b="0" dirty="0">
                <a:solidFill>
                  <a:schemeClr val="tx1"/>
                </a:solidFill>
              </a:rPr>
              <a:t>Substance misuse/DOT/SAP optional</a:t>
            </a:r>
          </a:p>
          <a:p>
            <a:pPr marL="288925" indent="-288925">
              <a:buSzPct val="110000"/>
              <a:buFont typeface="Arial" panose="020B0604020202020204" pitchFamily="34" charset="0"/>
              <a:buChar char="•"/>
            </a:pPr>
            <a:r>
              <a:rPr lang="en-US" b="0" dirty="0">
                <a:solidFill>
                  <a:schemeClr val="tx1"/>
                </a:solidFill>
              </a:rPr>
              <a:t>Onsite training – over 100 topics to choose from</a:t>
            </a:r>
          </a:p>
          <a:p>
            <a:pPr marL="288925" indent="-288925">
              <a:buSzPct val="110000"/>
              <a:buFont typeface="Arial" panose="020B0604020202020204" pitchFamily="34" charset="0"/>
              <a:buChar char="•"/>
            </a:pPr>
            <a:r>
              <a:rPr lang="en-US" b="0" dirty="0">
                <a:solidFill>
                  <a:schemeClr val="tx1"/>
                </a:solidFill>
              </a:rPr>
              <a:t>Training hours</a:t>
            </a:r>
          </a:p>
          <a:p>
            <a:pPr marL="690563" indent="-354013">
              <a:buFont typeface="Courier New" panose="02070309020205020404" pitchFamily="49" charset="0"/>
              <a:buChar char="o"/>
            </a:pPr>
            <a:r>
              <a:rPr lang="en-US" sz="1400" b="0" u="sng" dirty="0">
                <a:solidFill>
                  <a:schemeClr val="tx1"/>
                </a:solidFill>
              </a:rPr>
              <a:t>&gt;</a:t>
            </a:r>
            <a:r>
              <a:rPr lang="en-US" sz="1400" b="0" dirty="0">
                <a:solidFill>
                  <a:schemeClr val="tx1"/>
                </a:solidFill>
              </a:rPr>
              <a:t> 5500 employees = 20 hours per year</a:t>
            </a:r>
          </a:p>
          <a:p>
            <a:pPr marL="690563" indent="-354013">
              <a:buFont typeface="Courier New" panose="02070309020205020404" pitchFamily="49" charset="0"/>
              <a:buChar char="o"/>
            </a:pPr>
            <a:r>
              <a:rPr lang="en-US" sz="1400" b="0" dirty="0">
                <a:solidFill>
                  <a:schemeClr val="tx1"/>
                </a:solidFill>
              </a:rPr>
              <a:t>4000 – 5499 = 16 hours per year</a:t>
            </a:r>
          </a:p>
          <a:p>
            <a:pPr marL="690563" indent="-354013">
              <a:buFont typeface="Courier New" panose="02070309020205020404" pitchFamily="49" charset="0"/>
              <a:buChar char="o"/>
            </a:pPr>
            <a:r>
              <a:rPr lang="en-US" sz="1400" b="0" dirty="0">
                <a:solidFill>
                  <a:schemeClr val="tx1"/>
                </a:solidFill>
              </a:rPr>
              <a:t>2500 to 3999 = 12 hours per year</a:t>
            </a:r>
          </a:p>
          <a:p>
            <a:pPr marL="690563" indent="-354013">
              <a:buFont typeface="Courier New" panose="02070309020205020404" pitchFamily="49" charset="0"/>
              <a:buChar char="o"/>
            </a:pPr>
            <a:r>
              <a:rPr lang="en-US" sz="1400" b="0" dirty="0">
                <a:solidFill>
                  <a:schemeClr val="tx1"/>
                </a:solidFill>
              </a:rPr>
              <a:t>1000 to 2499 = 8 hours per year</a:t>
            </a:r>
          </a:p>
          <a:p>
            <a:pPr marL="690563" indent="-354013">
              <a:buFont typeface="Courier New" panose="02070309020205020404" pitchFamily="49" charset="0"/>
              <a:buChar char="o"/>
            </a:pPr>
            <a:r>
              <a:rPr lang="en-US" sz="1400" b="0" dirty="0">
                <a:solidFill>
                  <a:schemeClr val="tx1"/>
                </a:solidFill>
              </a:rPr>
              <a:t>500 – 1000 employees = 4 hours per year</a:t>
            </a:r>
          </a:p>
          <a:p>
            <a:pPr marL="690563" indent="-354013">
              <a:buFont typeface="Courier New" panose="02070309020205020404" pitchFamily="49" charset="0"/>
              <a:buChar char="o"/>
            </a:pPr>
            <a:r>
              <a:rPr lang="en-US" sz="1400" b="0" u="sng" dirty="0">
                <a:solidFill>
                  <a:schemeClr val="tx1"/>
                </a:solidFill>
              </a:rPr>
              <a:t>&lt;</a:t>
            </a:r>
            <a:r>
              <a:rPr lang="en-US" sz="1400" b="0" dirty="0">
                <a:solidFill>
                  <a:schemeClr val="tx1"/>
                </a:solidFill>
              </a:rPr>
              <a:t> 500 = 1 hour per year</a:t>
            </a:r>
            <a:endParaRPr lang="en-US" sz="1400" b="0" u="sng" dirty="0">
              <a:solidFill>
                <a:schemeClr val="tx1"/>
              </a:solidFill>
            </a:endParaRPr>
          </a:p>
          <a:p>
            <a:pPr marL="342900" indent="-342900">
              <a:buFont typeface="Arial" panose="020B0604020202020204" pitchFamily="34" charset="0"/>
              <a:buChar char="•"/>
            </a:pPr>
            <a:endParaRPr lang="en-US" sz="1400" b="0" dirty="0">
              <a:solidFill>
                <a:schemeClr val="tx1"/>
              </a:solidFill>
            </a:endParaRPr>
          </a:p>
          <a:p>
            <a:endParaRPr lang="en-US" dirty="0"/>
          </a:p>
          <a:p>
            <a:endParaRPr lang="en-US" dirty="0"/>
          </a:p>
        </p:txBody>
      </p:sp>
      <p:sp>
        <p:nvSpPr>
          <p:cNvPr id="4" name="TextBox 3">
            <a:extLst>
              <a:ext uri="{FF2B5EF4-FFF2-40B4-BE49-F238E27FC236}">
                <a16:creationId xmlns:a16="http://schemas.microsoft.com/office/drawing/2014/main" id="{FAC10351-8003-47BE-B1AB-104E92166C03}"/>
              </a:ext>
            </a:extLst>
          </p:cNvPr>
          <p:cNvSpPr txBox="1"/>
          <p:nvPr/>
        </p:nvSpPr>
        <p:spPr>
          <a:xfrm>
            <a:off x="7951809" y="6504985"/>
            <a:ext cx="601884" cy="307777"/>
          </a:xfrm>
          <a:prstGeom prst="rect">
            <a:avLst/>
          </a:prstGeom>
          <a:noFill/>
        </p:spPr>
        <p:txBody>
          <a:bodyPr wrap="square" rtlCol="0">
            <a:spAutoFit/>
          </a:bodyPr>
          <a:lstStyle/>
          <a:p>
            <a:pPr algn="ctr"/>
            <a:r>
              <a:rPr lang="en-US" sz="1400" dirty="0"/>
              <a:t>4</a:t>
            </a:r>
          </a:p>
        </p:txBody>
      </p:sp>
    </p:spTree>
    <p:extLst>
      <p:ext uri="{BB962C8B-B14F-4D97-AF65-F5344CB8AC3E}">
        <p14:creationId xmlns:p14="http://schemas.microsoft.com/office/powerpoint/2010/main" val="21026783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00056"/>
            <a:ext cx="9144000" cy="625641"/>
          </a:xfrm>
        </p:spPr>
        <p:txBody>
          <a:bodyPr/>
          <a:lstStyle/>
          <a:p>
            <a:r>
              <a:rPr lang="en-US" dirty="0"/>
              <a:t>Work Life Services</a:t>
            </a:r>
            <a:endParaRPr lang="en-US" dirty="0">
              <a:solidFill>
                <a:srgbClr val="002F5F"/>
              </a:solidFill>
              <a:latin typeface="+mj-lt"/>
              <a:cs typeface="Calibri Light" panose="020F0302020204030204" pitchFamily="34" charset="0"/>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48058" y="1648527"/>
            <a:ext cx="8071474" cy="5031054"/>
          </a:xfrm>
          <a:prstGeom prst="rect">
            <a:avLst/>
          </a:prstGeom>
        </p:spPr>
      </p:pic>
      <p:sp>
        <p:nvSpPr>
          <p:cNvPr id="4" name="TextBox 3">
            <a:extLst>
              <a:ext uri="{FF2B5EF4-FFF2-40B4-BE49-F238E27FC236}">
                <a16:creationId xmlns:a16="http://schemas.microsoft.com/office/drawing/2014/main" id="{BF06264A-4082-4C68-9D61-00933B65EB8D}"/>
              </a:ext>
            </a:extLst>
          </p:cNvPr>
          <p:cNvSpPr txBox="1"/>
          <p:nvPr/>
        </p:nvSpPr>
        <p:spPr>
          <a:xfrm>
            <a:off x="7917648" y="6550223"/>
            <a:ext cx="601884" cy="307777"/>
          </a:xfrm>
          <a:prstGeom prst="rect">
            <a:avLst/>
          </a:prstGeom>
          <a:noFill/>
        </p:spPr>
        <p:txBody>
          <a:bodyPr wrap="square" rtlCol="0">
            <a:spAutoFit/>
          </a:bodyPr>
          <a:lstStyle/>
          <a:p>
            <a:pPr algn="ctr"/>
            <a:r>
              <a:rPr lang="en-US" sz="1400" dirty="0"/>
              <a:t>5</a:t>
            </a:r>
          </a:p>
        </p:txBody>
      </p:sp>
    </p:spTree>
    <p:extLst>
      <p:ext uri="{BB962C8B-B14F-4D97-AF65-F5344CB8AC3E}">
        <p14:creationId xmlns:p14="http://schemas.microsoft.com/office/powerpoint/2010/main" val="367950884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torybuilding Neal Creative">
  <a:themeElements>
    <a:clrScheme name="Kepro">
      <a:dk1>
        <a:srgbClr val="000000"/>
      </a:dk1>
      <a:lt1>
        <a:sysClr val="window" lastClr="FFFFFF"/>
      </a:lt1>
      <a:dk2>
        <a:srgbClr val="002F5F"/>
      </a:dk2>
      <a:lt2>
        <a:srgbClr val="E98300"/>
      </a:lt2>
      <a:accent1>
        <a:srgbClr val="7AB800"/>
      </a:accent1>
      <a:accent2>
        <a:srgbClr val="00A8B4"/>
      </a:accent2>
      <a:accent3>
        <a:srgbClr val="BBB0A3"/>
      </a:accent3>
      <a:accent4>
        <a:srgbClr val="404040"/>
      </a:accent4>
      <a:accent5>
        <a:srgbClr val="B2B0A3"/>
      </a:accent5>
      <a:accent6>
        <a:srgbClr val="404040"/>
      </a:accent6>
      <a:hlink>
        <a:srgbClr val="0563C1"/>
      </a:hlink>
      <a:folHlink>
        <a:srgbClr val="954F72"/>
      </a:folHlink>
    </a:clrScheme>
    <a:fontScheme name="KEPRO Fonts">
      <a:majorFont>
        <a:latin typeface="DIN Pro Cond Black"/>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FUL Presentations.pptx" id="{F35F1979-0F96-40AB-A8BA-4291EDE5F127}" vid="{D4D34B82-5498-418F-8E4B-B445820BAA9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DOASAssetContentType" ma:contentTypeID="0x010100B2029F26138C4BFDA158A626F91E876A00DD0BB0313D568F4C88398F64869700D5" ma:contentTypeVersion="66" ma:contentTypeDescription="This is used to create DOAS Asset Library" ma:contentTypeScope="" ma:versionID="7628bcf6eab5a29d15c60e345f0f36e0">
  <xsd:schema xmlns:xsd="http://www.w3.org/2001/XMLSchema" xmlns:xs="http://www.w3.org/2001/XMLSchema" xmlns:p="http://schemas.microsoft.com/office/2006/metadata/properties" xmlns:ns2="0726195c-4e5f-403b-b0e6-5bc4fc6a495f" xmlns:ns3="64719721-3f2e-4037-a826-7fe00fbc2e3c" targetNamespace="http://schemas.microsoft.com/office/2006/metadata/properties" ma:root="true" ma:fieldsID="9f4748f1dcecb71beffc1b6a22021f29" ns2:_="" ns3:_="">
    <xsd:import namespace="0726195c-4e5f-403b-b0e6-5bc4fc6a495f"/>
    <xsd:import namespace="64719721-3f2e-4037-a826-7fe00fbc2e3c"/>
    <xsd:element name="properties">
      <xsd:complexType>
        <xsd:sequence>
          <xsd:element name="documentManagement">
            <xsd:complexType>
              <xsd:all>
                <xsd:element ref="ns2:CategoryDoc" minOccurs="0"/>
                <xsd:element ref="ns2:EffectiveDate"/>
                <xsd:element ref="ns2:DocumentDescription"/>
                <xsd:element ref="ns2:DisplayPriority" minOccurs="0"/>
                <xsd:element ref="ns3:b814ba249d91463a8222dc7318a2e120" minOccurs="0"/>
                <xsd:element ref="ns3:TaxCatchAll" minOccurs="0"/>
                <xsd:element ref="ns3:TaxCatchAllLabel" minOccurs="0"/>
                <xsd:element ref="ns3:TaxKeywordTaxHTField" minOccurs="0"/>
                <xsd:element ref="ns3:Divi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26195c-4e5f-403b-b0e6-5bc4fc6a495f" elementFormDefault="qualified">
    <xsd:import namespace="http://schemas.microsoft.com/office/2006/documentManagement/types"/>
    <xsd:import namespace="http://schemas.microsoft.com/office/infopath/2007/PartnerControls"/>
    <xsd:element name="CategoryDoc" ma:index="8" nillable="true" ma:displayName="Document Category" ma:default="None" ma:description="" ma:format="Dropdown" ma:internalName="CategoryDoc">
      <xsd:simpleType>
        <xsd:restriction base="dms:Choice">
          <xsd:enumeration value="None"/>
        </xsd:restriction>
      </xsd:simpleType>
    </xsd:element>
    <xsd:element name="EffectiveDate" ma:index="9" ma:displayName="Effective Date" ma:default="[today]" ma:description="" ma:format="DateTime" ma:internalName="EffectiveDate">
      <xsd:simpleType>
        <xsd:restriction base="dms:DateTime"/>
      </xsd:simpleType>
    </xsd:element>
    <xsd:element name="DocumentDescription" ma:index="10" ma:displayName="Document Description" ma:description="Note" ma:internalName="DocumentDescription">
      <xsd:simpleType>
        <xsd:restriction base="dms:Note">
          <xsd:maxLength value="255"/>
        </xsd:restriction>
      </xsd:simpleType>
    </xsd:element>
    <xsd:element name="DisplayPriority" ma:index="11" nillable="true" ma:displayName="Display Priority" ma:internalName="DisplayPriority">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64719721-3f2e-4037-a826-7fe00fbc2e3c" elementFormDefault="qualified">
    <xsd:import namespace="http://schemas.microsoft.com/office/2006/documentManagement/types"/>
    <xsd:import namespace="http://schemas.microsoft.com/office/infopath/2007/PartnerControls"/>
    <xsd:element name="b814ba249d91463a8222dc7318a2e120" ma:index="12" ma:taxonomy="true" ma:internalName="b814ba249d91463a8222dc7318a2e120" ma:taxonomyFieldName="BusinessServices" ma:displayName="Business Services" ma:default="" ma:fieldId="{b814ba24-9d91-463a-8222-dc7318a2e120}" ma:sspId="24303319-78b4-4866-9de0-bde40737f1d8" ma:termSetId="c54f94ba-c49d-48e8-b789-4a89780f2686" ma:anchorId="3e0b3416-4f48-409d-9643-5ee8099d9f40" ma:open="false" ma:isKeyword="false">
      <xsd:complexType>
        <xsd:sequence>
          <xsd:element ref="pc:Terms" minOccurs="0" maxOccurs="1"/>
        </xsd:sequence>
      </xsd:complexType>
    </xsd:element>
    <xsd:element name="TaxCatchAll" ma:index="13" nillable="true" ma:displayName="Taxonomy Catch All Column" ma:hidden="true" ma:list="{c085d1ce-44a5-47b0-af7a-48aa3d02d715}" ma:internalName="TaxCatchAll" ma:showField="CatchAllData" ma:web="0726195c-4e5f-403b-b0e6-5bc4fc6a495f">
      <xsd:complexType>
        <xsd:complexContent>
          <xsd:extension base="dms:MultiChoiceLookup">
            <xsd:sequence>
              <xsd:element name="Value" type="dms:Lookup" maxOccurs="unbounded" minOccurs="0" nillable="true"/>
            </xsd:sequence>
          </xsd:extension>
        </xsd:complexContent>
      </xsd:complexType>
    </xsd:element>
    <xsd:element name="TaxCatchAllLabel" ma:index="14" nillable="true" ma:displayName="Taxonomy Catch All Column1" ma:hidden="true" ma:list="{c085d1ce-44a5-47b0-af7a-48aa3d02d715}" ma:internalName="TaxCatchAllLabel" ma:readOnly="true" ma:showField="CatchAllDataLabel" ma:web="0726195c-4e5f-403b-b0e6-5bc4fc6a495f">
      <xsd:complexType>
        <xsd:complexContent>
          <xsd:extension base="dms:MultiChoiceLookup">
            <xsd:sequence>
              <xsd:element name="Value" type="dms:Lookup" maxOccurs="unbounded" minOccurs="0" nillable="true"/>
            </xsd:sequence>
          </xsd:extension>
        </xsd:complexContent>
      </xsd:complexType>
    </xsd:element>
    <xsd:element name="TaxKeywordTaxHTField" ma:index="16"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Division" ma:index="18" nillable="true" ma:displayName="Division" ma:description="" ma:internalName="Divi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64719721-3f2e-4037-a826-7fe00fbc2e3c">
      <Value>56</Value>
    </TaxCatchAll>
    <EffectiveDate xmlns="0726195c-4e5f-403b-b0e6-5bc4fc6a495f">2019-05-21T20:33:00+00:00</EffectiveDate>
    <Division xmlns="64719721-3f2e-4037-a826-7fe00fbc2e3c">Human Resources Administration</Division>
    <CategoryDoc xmlns="0726195c-4e5f-403b-b0e6-5bc4fc6a495f">None</CategoryDoc>
    <b814ba249d91463a8222dc7318a2e120 xmlns="64719721-3f2e-4037-a826-7fe00fbc2e3c">
      <Terms xmlns="http://schemas.microsoft.com/office/infopath/2007/PartnerControls">
        <TermInfo xmlns="http://schemas.microsoft.com/office/infopath/2007/PartnerControls">
          <TermName xmlns="http://schemas.microsoft.com/office/infopath/2007/PartnerControls">Human Resources Administration</TermName>
          <TermId xmlns="http://schemas.microsoft.com/office/infopath/2007/PartnerControls">ba71928b-0832-4709-b464-9a4092a1c909</TermId>
        </TermInfo>
      </Terms>
    </b814ba249d91463a8222dc7318a2e120>
    <DocumentDescription xmlns="0726195c-4e5f-403b-b0e6-5bc4fc6a495f">Quarterly HR Community Mtg 5/21/19</DocumentDescription>
    <TaxKeywordTaxHTField xmlns="64719721-3f2e-4037-a826-7fe00fbc2e3c">
      <Terms xmlns="http://schemas.microsoft.com/office/infopath/2007/PartnerControls"/>
    </TaxKeywordTaxHTField>
    <DisplayPriority xmlns="0726195c-4e5f-403b-b0e6-5bc4fc6a495f" xsi:nil="true"/>
  </documentManagement>
</p:properties>
</file>

<file path=customXml/item4.xml><?xml version="1.0" encoding="utf-8"?>
<ct:contentTypeSchema xmlns:ct="http://schemas.microsoft.com/office/2006/metadata/contentType" xmlns:ma="http://schemas.microsoft.com/office/2006/metadata/properties/metaAttributes" ct:_="" ma:_="" ma:contentTypeName="DOASAssetContentType" ma:contentTypeID="0x010100B2029F26138C4BFDA158A626F91E876A00DD0BB0313D568F4C88398F64869700D5" ma:contentTypeVersion="63" ma:contentTypeDescription="This is used to create DOAS Asset Library" ma:contentTypeScope="" ma:versionID="244619c65890ecf122f0bbce834b0da3">
  <xsd:schema xmlns:xsd="http://www.w3.org/2001/XMLSchema" xmlns:xs="http://www.w3.org/2001/XMLSchema" xmlns:p="http://schemas.microsoft.com/office/2006/metadata/properties" xmlns:ns2="0726195c-4e5f-403b-b0e6-5bc4fc6a495f" xmlns:ns3="64719721-3f2e-4037-a826-7fe00fbc2e3c" targetNamespace="http://schemas.microsoft.com/office/2006/metadata/properties" ma:root="true" ma:fieldsID="f4d7d263ba5060850c5f4d5eaaeaf138" ns2:_="" ns3:_="">
    <xsd:import namespace="0726195c-4e5f-403b-b0e6-5bc4fc6a495f"/>
    <xsd:import namespace="64719721-3f2e-4037-a826-7fe00fbc2e3c"/>
    <xsd:element name="properties">
      <xsd:complexType>
        <xsd:sequence>
          <xsd:element name="documentManagement">
            <xsd:complexType>
              <xsd:all>
                <xsd:element ref="ns2:CategoryDoc" minOccurs="0"/>
                <xsd:element ref="ns2:EffectiveDate"/>
                <xsd:element ref="ns2:DocumentDescription"/>
                <xsd:element ref="ns2:DisplayPriority" minOccurs="0"/>
                <xsd:element ref="ns3:b814ba249d91463a8222dc7318a2e120" minOccurs="0"/>
                <xsd:element ref="ns3:TaxCatchAll" minOccurs="0"/>
                <xsd:element ref="ns3:TaxCatchAllLabel" minOccurs="0"/>
                <xsd:element ref="ns3:TaxKeywordTaxHTField" minOccurs="0"/>
                <xsd:element ref="ns3:Division" minOccurs="0"/>
                <xsd:element ref="ns2:PromotedResultKeywor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26195c-4e5f-403b-b0e6-5bc4fc6a495f" elementFormDefault="qualified">
    <xsd:import namespace="http://schemas.microsoft.com/office/2006/documentManagement/types"/>
    <xsd:import namespace="http://schemas.microsoft.com/office/infopath/2007/PartnerControls"/>
    <xsd:element name="CategoryDoc" ma:index="8" nillable="true" ma:displayName="Document Category" ma:default="None" ma:description="" ma:format="Dropdown" ma:internalName="CategoryDoc">
      <xsd:simpleType>
        <xsd:restriction base="dms:Choice">
          <xsd:enumeration value="None"/>
        </xsd:restriction>
      </xsd:simpleType>
    </xsd:element>
    <xsd:element name="EffectiveDate" ma:index="9" ma:displayName="Effective Date" ma:default="[today]" ma:description="" ma:format="DateTime" ma:internalName="EffectiveDate">
      <xsd:simpleType>
        <xsd:restriction base="dms:DateTime"/>
      </xsd:simpleType>
    </xsd:element>
    <xsd:element name="DocumentDescription" ma:index="10" ma:displayName="Document Description" ma:description="Note" ma:internalName="DocumentDescription">
      <xsd:simpleType>
        <xsd:restriction base="dms:Note">
          <xsd:maxLength value="255"/>
        </xsd:restriction>
      </xsd:simpleType>
    </xsd:element>
    <xsd:element name="DisplayPriority" ma:index="11" nillable="true" ma:displayName="Display Priority" ma:internalName="DisplayPriority">
      <xsd:simpleType>
        <xsd:restriction base="dms:Number"/>
      </xsd:simpleType>
    </xsd:element>
    <xsd:element name="PromotedResultKeyword" ma:index="19" nillable="true" ma:displayName="PromotedResultKeyword" ma:internalName="PromotedResultKeyword">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4719721-3f2e-4037-a826-7fe00fbc2e3c" elementFormDefault="qualified">
    <xsd:import namespace="http://schemas.microsoft.com/office/2006/documentManagement/types"/>
    <xsd:import namespace="http://schemas.microsoft.com/office/infopath/2007/PartnerControls"/>
    <xsd:element name="b814ba249d91463a8222dc7318a2e120" ma:index="12" ma:taxonomy="true" ma:internalName="b814ba249d91463a8222dc7318a2e120" ma:taxonomyFieldName="BusinessServices" ma:displayName="Business Services" ma:default="" ma:fieldId="{b814ba24-9d91-463a-8222-dc7318a2e120}" ma:sspId="24303319-78b4-4866-9de0-bde40737f1d8" ma:termSetId="c54f94ba-c49d-48e8-b789-4a89780f2686" ma:anchorId="3e0b3416-4f48-409d-9643-5ee8099d9f40" ma:open="false" ma:isKeyword="false">
      <xsd:complexType>
        <xsd:sequence>
          <xsd:element ref="pc:Terms" minOccurs="0" maxOccurs="1"/>
        </xsd:sequence>
      </xsd:complexType>
    </xsd:element>
    <xsd:element name="TaxCatchAll" ma:index="13" nillable="true" ma:displayName="Taxonomy Catch All Column" ma:hidden="true" ma:list="{c085d1ce-44a5-47b0-af7a-48aa3d02d715}" ma:internalName="TaxCatchAll" ma:showField="CatchAllData" ma:web="0726195c-4e5f-403b-b0e6-5bc4fc6a495f">
      <xsd:complexType>
        <xsd:complexContent>
          <xsd:extension base="dms:MultiChoiceLookup">
            <xsd:sequence>
              <xsd:element name="Value" type="dms:Lookup" maxOccurs="unbounded" minOccurs="0" nillable="true"/>
            </xsd:sequence>
          </xsd:extension>
        </xsd:complexContent>
      </xsd:complexType>
    </xsd:element>
    <xsd:element name="TaxCatchAllLabel" ma:index="14" nillable="true" ma:displayName="Taxonomy Catch All Column1" ma:hidden="true" ma:list="{c085d1ce-44a5-47b0-af7a-48aa3d02d715}" ma:internalName="TaxCatchAllLabel" ma:readOnly="true" ma:showField="CatchAllDataLabel" ma:web="0726195c-4e5f-403b-b0e6-5bc4fc6a495f">
      <xsd:complexType>
        <xsd:complexContent>
          <xsd:extension base="dms:MultiChoiceLookup">
            <xsd:sequence>
              <xsd:element name="Value" type="dms:Lookup" maxOccurs="unbounded" minOccurs="0" nillable="true"/>
            </xsd:sequence>
          </xsd:extension>
        </xsd:complexContent>
      </xsd:complexType>
    </xsd:element>
    <xsd:element name="TaxKeywordTaxHTField" ma:index="16"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Division" ma:index="18" nillable="true" ma:displayName="Division" ma:description="" ma:internalName="Divi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SharedContentType xmlns="Microsoft.SharePoint.Taxonomy.ContentTypeSync" SourceId="24303319-78b4-4866-9de0-bde40737f1d8" ContentTypeId="0x010100B2029F26138C4BFDA158A626F91E876A" PreviousValue="false"/>
</file>

<file path=customXml/itemProps1.xml><?xml version="1.0" encoding="utf-8"?>
<ds:datastoreItem xmlns:ds="http://schemas.openxmlformats.org/officeDocument/2006/customXml" ds:itemID="{4D00D67B-C540-489E-B37A-046089B75BA9}"/>
</file>

<file path=customXml/itemProps2.xml><?xml version="1.0" encoding="utf-8"?>
<ds:datastoreItem xmlns:ds="http://schemas.openxmlformats.org/officeDocument/2006/customXml" ds:itemID="{4505E05A-A7AC-4623-984C-06397B16D0BB}"/>
</file>

<file path=customXml/itemProps3.xml><?xml version="1.0" encoding="utf-8"?>
<ds:datastoreItem xmlns:ds="http://schemas.openxmlformats.org/officeDocument/2006/customXml" ds:itemID="{8A42A322-A5C9-4263-8D23-E020112C9F34}"/>
</file>

<file path=customXml/itemProps4.xml><?xml version="1.0" encoding="utf-8"?>
<ds:datastoreItem xmlns:ds="http://schemas.openxmlformats.org/officeDocument/2006/customXml" ds:itemID="{7C4D5FBE-C4FD-4356-B35D-2A00F034A16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726195c-4e5f-403b-b0e6-5bc4fc6a495f"/>
    <ds:schemaRef ds:uri="64719721-3f2e-4037-a826-7fe00fbc2e3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5.xml><?xml version="1.0" encoding="utf-8"?>
<ds:datastoreItem xmlns:ds="http://schemas.openxmlformats.org/officeDocument/2006/customXml" ds:itemID="{6E969775-CACC-4265-8573-752755E542F8}"/>
</file>

<file path=docProps/app.xml><?xml version="1.0" encoding="utf-8"?>
<Properties xmlns="http://schemas.openxmlformats.org/officeDocument/2006/extended-properties" xmlns:vt="http://schemas.openxmlformats.org/officeDocument/2006/docPropsVTypes">
  <TotalTime>8302</TotalTime>
  <Words>1476</Words>
  <Application>Microsoft Office PowerPoint</Application>
  <PresentationFormat>On-screen Show (4:3)</PresentationFormat>
  <Paragraphs>356</Paragraphs>
  <Slides>61</Slides>
  <Notes>51</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61</vt:i4>
      </vt:variant>
    </vt:vector>
  </HeadingPairs>
  <TitlesOfParts>
    <vt:vector size="72" baseType="lpstr">
      <vt:lpstr>Arial</vt:lpstr>
      <vt:lpstr>Calibri</vt:lpstr>
      <vt:lpstr>Calibri Light</vt:lpstr>
      <vt:lpstr>Courier New</vt:lpstr>
      <vt:lpstr>DIN Pro Cond Black</vt:lpstr>
      <vt:lpstr>DIN Pro Cond Bold</vt:lpstr>
      <vt:lpstr>Helvetica</vt:lpstr>
      <vt:lpstr>Lucida Grande</vt:lpstr>
      <vt:lpstr>Wingdings</vt:lpstr>
      <vt:lpstr>Office Theme</vt:lpstr>
      <vt:lpstr>Storybuilding Neal Creative</vt:lpstr>
      <vt:lpstr>Quarterly HR Community Meeting</vt:lpstr>
      <vt:lpstr>Quarterly HR Community Meeting AGENDA May 21, 2019, 10:00am – 12:00pm DNR Board Room, 12th Floor, East Tower</vt:lpstr>
      <vt:lpstr>Human Trafficking Prevention Training </vt:lpstr>
      <vt:lpstr>EAP Update</vt:lpstr>
      <vt:lpstr>PowerPoint Presentation</vt:lpstr>
      <vt:lpstr>KEPRO Introduction </vt:lpstr>
      <vt:lpstr>State of Georgia – Member Support</vt:lpstr>
      <vt:lpstr>Organizational Support</vt:lpstr>
      <vt:lpstr>Work Life Services</vt:lpstr>
      <vt:lpstr>Legal Services</vt:lpstr>
      <vt:lpstr>Financial Services</vt:lpstr>
      <vt:lpstr>Program Launch</vt:lpstr>
      <vt:lpstr>Next Steps &amp; KEPRO Key Staff</vt:lpstr>
      <vt:lpstr>Customer Satisfaction &amp; Results</vt:lpstr>
      <vt:lpstr>Emotional Intelligence for HR Professionals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EQ is more than twice as predictive of performance and success than IQ         </vt:lpstr>
      <vt:lpstr>PowerPoint Presentation</vt:lpstr>
      <vt:lpstr>PowerPoint Presentation</vt:lpstr>
      <vt:lpstr>Emotional Intelligence (EQ) is a different way of being smart. EQ is the ability to recognize your emotions, understand what they’re telling you, and realize how your emotions affect people around you. It also involves your perception of others: when you understand how they feel, this allows you to manage relationships more effectively.</vt:lpstr>
      <vt:lpstr>“Emotional intelligence, more than any other factor, more than I.Q. or expertise, accounts for 85% to 90% of success at work. I.Q. is a threshold competence. You need it, but it doesn’t make you a star. Emotional Intelligence can…”                                               Warren Bennis             Founding Chairman of The Leadership Institute</vt:lpstr>
      <vt:lpstr>What I See</vt:lpstr>
      <vt:lpstr>How well you know yourself in comparison to how others perceive you.</vt:lpstr>
      <vt:lpstr>What are my strengths and weaknesses?</vt:lpstr>
      <vt:lpstr>Does my perception of myself align with how others see me?</vt:lpstr>
      <vt:lpstr>Where am I confident about my skills and abilities?</vt:lpstr>
      <vt:lpstr>How well you manage your emotions and actions.</vt:lpstr>
      <vt:lpstr>What can I do to manage myself when under stress?</vt:lpstr>
      <vt:lpstr>PowerPoint Presentation</vt:lpstr>
      <vt:lpstr>How do my values shape or influence what I say and  what I do?</vt:lpstr>
      <vt:lpstr>When do I take initiative to resolve conflict or solve problems?</vt:lpstr>
      <vt:lpstr>What I See</vt:lpstr>
      <vt:lpstr>Emotions Strengths Weaknesses  </vt:lpstr>
      <vt:lpstr>PowerPoint Presentation</vt:lpstr>
      <vt:lpstr>PowerPoint Presentation</vt:lpstr>
      <vt:lpstr>PowerPoint Presentation</vt:lpstr>
      <vt:lpstr>How we utilize our awareness of others to maximize their potential and our relationship</vt:lpstr>
      <vt:lpstr>How do you help others grow and maximize their potential?</vt:lpstr>
      <vt:lpstr>Can you identify the difference between healthy and toxic conflict?</vt:lpstr>
      <vt:lpstr>Can you persuade and influence others with your ideas or vision?</vt:lpstr>
      <vt:lpstr>PowerPoint Presentation</vt:lpstr>
      <vt:lpstr>PowerPoint Presentation</vt:lpstr>
      <vt:lpstr>PowerPoint Presentation</vt:lpstr>
      <vt:lpstr>Score Interpretation</vt:lpstr>
      <vt:lpstr>PowerPoint Presentation</vt:lpstr>
      <vt:lpstr>PowerPoint Presentation</vt:lpstr>
      <vt:lpstr>PowerPoint Presentation</vt:lpstr>
      <vt:lpstr>Emotional intelligence can be learned and developed.  Followed are strategies and considerations you can use to develop or improve your emotional intelligence:  Do a self-evaluation.  What are your weaknesses? Are you willing to accept that you're not perfect and that you could work on some areas to make improve your EQ?   Observe how you react to people. Do you rush to judgment before you know all of the facts? Do you stereotype? Look honestly at how you think and interact with other people. Try to put yourself in their place, and be more open and accepting of their perspectives and needs.   Examine how you react to stressful situations. Do you become upset every time there's a delay or something doesn't happen the way you want? Do you blame others or become angry at them, even when it's not their fault? Keep your emotions under control when things go wrong.  Take responsibility for your actions. If you hurt someone's feelings, apologize  directly – don't ignore what you did or avoid the person. People are usually more willing to forgive and forget if you make an honest attempt to make things right.  </vt:lpstr>
      <vt:lpstr>Consider how your negative emotions (anger, jealously, frustration, disengagement, etc.) may have impacted your boss, customers, and co-workers in the past. Acknowledge the fallout and repercussions of your behavior.  Think about ways you can manage your emotions on the job so you don't have knee-jerk reactions or make inappropriate or off-putting comments.  Practice waiting a few minutes or hours before responding or making a decision when a situation is emotionally-charged or difficult.  Accept that uncertainty, frustrations, and disappointments are simply part of any work environment. Rather than complaining or acting out, brainstorm alternatives or solutions that might be beneficial. Present those ideas in a professional and calm way.  Examine how your actions will affect others – before you take those actions. If your decision will impact others, put yourself in their place. How will they feel if you do this? Would you want that experience? If you must take the action, how can you help others deal with the effects?       </vt:lpstr>
      <vt:lpstr>Consciously try to view situations from the other person's point of view. This is particularly important in conflict situations that can easily create a stalemate. Recognize that we're all working from the knowledge and experiences we have — rather than judging the person as right or wrong or good or bad.  In addition to looking at the person's point of view, actually validate it. Let them know you understand where they're coming from and that their perspective has merit.  Examine your own attitude and motives. Do you just want to be right, to prove a point or win the argument, or are you truly interested in the best outcome or solution, even if it's not yours?  Practice active listening and reflect back what the other person is saying, so it's clear you both understand what's being communicated. When people feel heard, they tend to be more willing to cooperate and compromise.  Understand the person you're talking to. You can't have a one-size-fits-all approach to interacting with everyone in the workplace. You need to know how to finesse and tailor an interaction to the person involved, based on their personality, feelings, cultural orientation, and role/position. </vt:lpstr>
      <vt:lpstr>“We are being judged by a new yardstick; not just how smart we are, or by our qualifications and expertise, but also how well  we handle ourselves and each other…”             Daniel Goleman, Ph.D.</vt:lpstr>
      <vt:lpstr>Meeting Wrap-up</vt:lpstr>
      <vt:lpstr>2019 HR Community Meeting  Dates and Topics</vt:lpstr>
      <vt:lpstr>Other Upcoming HR Meetings</vt:lpstr>
      <vt:lpstr>404-463-7054</vt:lpstr>
    </vt:vector>
  </TitlesOfParts>
  <Company>What's Up Interactive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dc:title>
  <dc:creator>Preston Kent</dc:creator>
  <cp:keywords/>
  <cp:lastModifiedBy>Jenkins, Monique</cp:lastModifiedBy>
  <cp:revision>209</cp:revision>
  <cp:lastPrinted>2019-02-19T14:20:38Z</cp:lastPrinted>
  <dcterms:created xsi:type="dcterms:W3CDTF">2014-06-10T19:48:01Z</dcterms:created>
  <dcterms:modified xsi:type="dcterms:W3CDTF">2019-05-21T19:10:25Z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0x010100B2029F26138C4BFDA158A626F91E876A00DD0BB0313D568F4C88398F64869700D5</vt:lpwstr>
  </property>
  <property fmtid="{D5CDD505-2E9C-101B-9397-08002B2CF9AE}" pid="3" name="Division">
    <vt:lpwstr>1;#Communications|97ebfdc7-6f1d-4949-a3c0-18eb74a9d260</vt:lpwstr>
  </property>
  <property fmtid="{D5CDD505-2E9C-101B-9397-08002B2CF9AE}" pid="4" name="Document Type">
    <vt:lpwstr>2;#Template|5ef48e78-c55d-4660-8a7d-5419fc0bd52d</vt:lpwstr>
  </property>
  <property fmtid="{D5CDD505-2E9C-101B-9397-08002B2CF9AE}" pid="5" name="Division0">
    <vt:lpwstr>11;#Communications|cbf226d6-3166-41b9-9160-c39209387557</vt:lpwstr>
  </property>
  <property fmtid="{D5CDD505-2E9C-101B-9397-08002B2CF9AE}" pid="6" name="Program Area">
    <vt:lpwstr>9;#Branding|2ff77b94-87d5-4886-994d-fb02a52838de</vt:lpwstr>
  </property>
  <property fmtid="{D5CDD505-2E9C-101B-9397-08002B2CF9AE}" pid="7" name="le92bcee80ae4c1e8065290222aacf3e">
    <vt:lpwstr>Communications|97ebfdc7-6f1d-4949-a3c0-18eb74a9d260</vt:lpwstr>
  </property>
  <property fmtid="{D5CDD505-2E9C-101B-9397-08002B2CF9AE}" pid="8" name="TaxCatchAll">
    <vt:lpwstr>11;#Human Resources Administration</vt:lpwstr>
  </property>
  <property fmtid="{D5CDD505-2E9C-101B-9397-08002B2CF9AE}" pid="9" name="TaxKeyword">
    <vt:lpwstr/>
  </property>
  <property fmtid="{D5CDD505-2E9C-101B-9397-08002B2CF9AE}" pid="10" name="BusinessServices">
    <vt:lpwstr>56;#Human Resources Administration|ba71928b-0832-4709-b464-9a4092a1c909</vt:lpwstr>
  </property>
  <property fmtid="{D5CDD505-2E9C-101B-9397-08002B2CF9AE}" pid="11" name="b814ba249d91463a8222dc7318a2e120">
    <vt:lpwstr>Human Resources Administration|ba71928b-0832-4709-b464-9a4092a1c909</vt:lpwstr>
  </property>
  <property fmtid="{D5CDD505-2E9C-101B-9397-08002B2CF9AE}" pid="12" name="DisplayInBusinessServices">
    <vt:lpwstr>308;#Announcements|6012da56-955a-4c8b-ba46-119d46f6b310</vt:lpwstr>
  </property>
  <property fmtid="{D5CDD505-2E9C-101B-9397-08002B2CF9AE}" pid="13" name="StartDate">
    <vt:filetime>2019-02-19T19:49:37Z</vt:filetime>
  </property>
</Properties>
</file>